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1"/>
  </p:sldMasterIdLst>
  <p:notesMasterIdLst>
    <p:notesMasterId r:id="rId22"/>
  </p:notesMasterIdLst>
  <p:sldIdLst>
    <p:sldId id="256" r:id="rId2"/>
    <p:sldId id="257" r:id="rId3"/>
    <p:sldId id="276" r:id="rId4"/>
    <p:sldId id="266" r:id="rId5"/>
    <p:sldId id="274" r:id="rId6"/>
    <p:sldId id="275" r:id="rId7"/>
    <p:sldId id="267" r:id="rId8"/>
    <p:sldId id="265" r:id="rId9"/>
    <p:sldId id="277" r:id="rId10"/>
    <p:sldId id="278" r:id="rId11"/>
    <p:sldId id="258" r:id="rId12"/>
    <p:sldId id="279" r:id="rId13"/>
    <p:sldId id="268" r:id="rId14"/>
    <p:sldId id="263" r:id="rId15"/>
    <p:sldId id="280" r:id="rId16"/>
    <p:sldId id="283" r:id="rId17"/>
    <p:sldId id="281" r:id="rId18"/>
    <p:sldId id="284" r:id="rId19"/>
    <p:sldId id="282" r:id="rId20"/>
    <p:sldId id="26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8" d="100"/>
          <a:sy n="88" d="100"/>
        </p:scale>
        <p:origin x="72"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2355"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220B006B-F8B5-4D41-9A24-069795CA820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440E907-1FFE-4771-919A-AA0BB969113E}">
      <dgm:prSet/>
      <dgm:spPr/>
      <dgm:t>
        <a:bodyPr/>
        <a:lstStyle/>
        <a:p>
          <a:r>
            <a:rPr lang="en-US"/>
            <a:t>HR support group</a:t>
          </a:r>
        </a:p>
      </dgm:t>
    </dgm:pt>
    <dgm:pt modelId="{86D146A1-18DB-4360-B57E-666C23B3793C}" type="parTrans" cxnId="{09F98280-3FD6-4BC3-BD3B-B273BEB5E5FC}">
      <dgm:prSet/>
      <dgm:spPr/>
      <dgm:t>
        <a:bodyPr/>
        <a:lstStyle/>
        <a:p>
          <a:endParaRPr lang="en-US"/>
        </a:p>
      </dgm:t>
    </dgm:pt>
    <dgm:pt modelId="{DA593DC0-5F4E-48E3-B1E1-DBE0F3CC173D}" type="sibTrans" cxnId="{09F98280-3FD6-4BC3-BD3B-B273BEB5E5FC}">
      <dgm:prSet/>
      <dgm:spPr/>
      <dgm:t>
        <a:bodyPr/>
        <a:lstStyle/>
        <a:p>
          <a:endParaRPr lang="en-US"/>
        </a:p>
      </dgm:t>
    </dgm:pt>
    <dgm:pt modelId="{1A10FF6C-9652-4786-B65A-F5C4FBBC3F23}">
      <dgm:prSet/>
      <dgm:spPr/>
      <dgm:t>
        <a:bodyPr/>
        <a:lstStyle/>
        <a:p>
          <a:r>
            <a:rPr lang="en-US"/>
            <a:t>Collaboration</a:t>
          </a:r>
        </a:p>
      </dgm:t>
    </dgm:pt>
    <dgm:pt modelId="{DE8E3EDC-2FA3-4068-84A0-BC208B84E6CF}" type="parTrans" cxnId="{BFE7FBF0-4961-41D8-9FB4-E1241C2619F8}">
      <dgm:prSet/>
      <dgm:spPr/>
      <dgm:t>
        <a:bodyPr/>
        <a:lstStyle/>
        <a:p>
          <a:endParaRPr lang="en-US"/>
        </a:p>
      </dgm:t>
    </dgm:pt>
    <dgm:pt modelId="{47C1F42B-63FC-4D3C-AC2B-066ADE04EFD3}" type="sibTrans" cxnId="{BFE7FBF0-4961-41D8-9FB4-E1241C2619F8}">
      <dgm:prSet/>
      <dgm:spPr/>
      <dgm:t>
        <a:bodyPr/>
        <a:lstStyle/>
        <a:p>
          <a:endParaRPr lang="en-US"/>
        </a:p>
      </dgm:t>
    </dgm:pt>
    <dgm:pt modelId="{B718D5B8-0962-4D95-AA8E-BBA9E4BE94CD}">
      <dgm:prSet/>
      <dgm:spPr/>
      <dgm:t>
        <a:bodyPr/>
        <a:lstStyle/>
        <a:p>
          <a:r>
            <a:rPr lang="en-US"/>
            <a:t>Sharing of knowledge</a:t>
          </a:r>
        </a:p>
      </dgm:t>
    </dgm:pt>
    <dgm:pt modelId="{78CD2852-966E-405F-85A7-DDFB0B28797A}" type="parTrans" cxnId="{5C877228-867D-4352-8709-243353CB76E3}">
      <dgm:prSet/>
      <dgm:spPr/>
      <dgm:t>
        <a:bodyPr/>
        <a:lstStyle/>
        <a:p>
          <a:endParaRPr lang="en-US"/>
        </a:p>
      </dgm:t>
    </dgm:pt>
    <dgm:pt modelId="{D86F35EB-9737-410E-8A2F-D2EA8BF6B7A4}" type="sibTrans" cxnId="{5C877228-867D-4352-8709-243353CB76E3}">
      <dgm:prSet/>
      <dgm:spPr/>
      <dgm:t>
        <a:bodyPr/>
        <a:lstStyle/>
        <a:p>
          <a:endParaRPr lang="en-US"/>
        </a:p>
      </dgm:t>
    </dgm:pt>
    <dgm:pt modelId="{DAF650EA-B858-4A75-80B0-23E0F3D74822}">
      <dgm:prSet/>
      <dgm:spPr/>
      <dgm:t>
        <a:bodyPr/>
        <a:lstStyle/>
        <a:p>
          <a:r>
            <a:rPr lang="en-US"/>
            <a:t>Networking</a:t>
          </a:r>
        </a:p>
      </dgm:t>
    </dgm:pt>
    <dgm:pt modelId="{9AFA57D7-84B4-4297-A969-9D790954CDFA}" type="parTrans" cxnId="{77AAB3AC-E045-45AB-B95B-88A96D9A56BA}">
      <dgm:prSet/>
      <dgm:spPr/>
      <dgm:t>
        <a:bodyPr/>
        <a:lstStyle/>
        <a:p>
          <a:endParaRPr lang="en-US"/>
        </a:p>
      </dgm:t>
    </dgm:pt>
    <dgm:pt modelId="{3BCEBF77-8A12-42DF-9AEA-547FED1240F6}" type="sibTrans" cxnId="{77AAB3AC-E045-45AB-B95B-88A96D9A56BA}">
      <dgm:prSet/>
      <dgm:spPr/>
      <dgm:t>
        <a:bodyPr/>
        <a:lstStyle/>
        <a:p>
          <a:endParaRPr lang="en-US"/>
        </a:p>
      </dgm:t>
    </dgm:pt>
    <dgm:pt modelId="{EF920CBB-B8C9-40D7-8AD0-3B6436434126}">
      <dgm:prSet/>
      <dgm:spPr/>
      <dgm:t>
        <a:bodyPr/>
        <a:lstStyle/>
        <a:p>
          <a:r>
            <a:rPr lang="en-US"/>
            <a:t>What is your plan of action after the event? What will be your take-away from today?</a:t>
          </a:r>
        </a:p>
      </dgm:t>
    </dgm:pt>
    <dgm:pt modelId="{9692A63A-402F-4FE7-B7F9-E9E06404B6BC}" type="parTrans" cxnId="{F71C831D-6ADF-4C98-8288-5B80453661F2}">
      <dgm:prSet/>
      <dgm:spPr/>
      <dgm:t>
        <a:bodyPr/>
        <a:lstStyle/>
        <a:p>
          <a:endParaRPr lang="en-US"/>
        </a:p>
      </dgm:t>
    </dgm:pt>
    <dgm:pt modelId="{19B454AA-7FC9-4E0D-B43B-1D63F5C9DFA2}" type="sibTrans" cxnId="{F71C831D-6ADF-4C98-8288-5B80453661F2}">
      <dgm:prSet/>
      <dgm:spPr/>
      <dgm:t>
        <a:bodyPr/>
        <a:lstStyle/>
        <a:p>
          <a:endParaRPr lang="en-US"/>
        </a:p>
      </dgm:t>
    </dgm:pt>
    <dgm:pt modelId="{549B1327-1632-4C97-950A-149ECD91DBB0}" type="pres">
      <dgm:prSet presAssocID="{220B006B-F8B5-4D41-9A24-069795CA820B}" presName="root" presStyleCnt="0">
        <dgm:presLayoutVars>
          <dgm:dir/>
          <dgm:resizeHandles val="exact"/>
        </dgm:presLayoutVars>
      </dgm:prSet>
      <dgm:spPr/>
    </dgm:pt>
    <dgm:pt modelId="{20D6864B-24F2-4A50-B721-AA390A29EA2B}" type="pres">
      <dgm:prSet presAssocID="{0440E907-1FFE-4771-919A-AA0BB969113E}" presName="compNode" presStyleCnt="0"/>
      <dgm:spPr/>
    </dgm:pt>
    <dgm:pt modelId="{1F7520BB-0285-4803-8148-E5DE3D021862}" type="pres">
      <dgm:prSet presAssocID="{0440E907-1FFE-4771-919A-AA0BB969113E}" presName="bgRect" presStyleLbl="bgShp" presStyleIdx="0" presStyleCnt="5"/>
      <dgm:spPr/>
    </dgm:pt>
    <dgm:pt modelId="{64E645E1-5E57-4C94-8814-FCE9BCF12F46}" type="pres">
      <dgm:prSet presAssocID="{0440E907-1FFE-4771-919A-AA0BB969113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828B3941-155B-4F37-A779-6998A78CAA5D}" type="pres">
      <dgm:prSet presAssocID="{0440E907-1FFE-4771-919A-AA0BB969113E}" presName="spaceRect" presStyleCnt="0"/>
      <dgm:spPr/>
    </dgm:pt>
    <dgm:pt modelId="{E37C5741-00A4-4E30-9C9D-21E242CBAA29}" type="pres">
      <dgm:prSet presAssocID="{0440E907-1FFE-4771-919A-AA0BB969113E}" presName="parTx" presStyleLbl="revTx" presStyleIdx="0" presStyleCnt="5">
        <dgm:presLayoutVars>
          <dgm:chMax val="0"/>
          <dgm:chPref val="0"/>
        </dgm:presLayoutVars>
      </dgm:prSet>
      <dgm:spPr/>
    </dgm:pt>
    <dgm:pt modelId="{B78A9246-00D1-44FA-A963-4F73985E9CCB}" type="pres">
      <dgm:prSet presAssocID="{DA593DC0-5F4E-48E3-B1E1-DBE0F3CC173D}" presName="sibTrans" presStyleCnt="0"/>
      <dgm:spPr/>
    </dgm:pt>
    <dgm:pt modelId="{287CBF74-81F1-4814-8D5C-10D4BF18E0F3}" type="pres">
      <dgm:prSet presAssocID="{1A10FF6C-9652-4786-B65A-F5C4FBBC3F23}" presName="compNode" presStyleCnt="0"/>
      <dgm:spPr/>
    </dgm:pt>
    <dgm:pt modelId="{94F746DD-8063-4CD0-8EDC-91814901F185}" type="pres">
      <dgm:prSet presAssocID="{1A10FF6C-9652-4786-B65A-F5C4FBBC3F23}" presName="bgRect" presStyleLbl="bgShp" presStyleIdx="1" presStyleCnt="5"/>
      <dgm:spPr/>
    </dgm:pt>
    <dgm:pt modelId="{D78003A8-BB94-46AF-A470-3EAD8FDDA90B}" type="pres">
      <dgm:prSet presAssocID="{1A10FF6C-9652-4786-B65A-F5C4FBBC3F2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0E02D134-9F34-4984-B71D-C3726AE674F2}" type="pres">
      <dgm:prSet presAssocID="{1A10FF6C-9652-4786-B65A-F5C4FBBC3F23}" presName="spaceRect" presStyleCnt="0"/>
      <dgm:spPr/>
    </dgm:pt>
    <dgm:pt modelId="{C0592460-D37D-4247-AD60-6331372A0B12}" type="pres">
      <dgm:prSet presAssocID="{1A10FF6C-9652-4786-B65A-F5C4FBBC3F23}" presName="parTx" presStyleLbl="revTx" presStyleIdx="1" presStyleCnt="5">
        <dgm:presLayoutVars>
          <dgm:chMax val="0"/>
          <dgm:chPref val="0"/>
        </dgm:presLayoutVars>
      </dgm:prSet>
      <dgm:spPr/>
    </dgm:pt>
    <dgm:pt modelId="{AE435C13-946B-4E62-8E5C-E6919CD9DF69}" type="pres">
      <dgm:prSet presAssocID="{47C1F42B-63FC-4D3C-AC2B-066ADE04EFD3}" presName="sibTrans" presStyleCnt="0"/>
      <dgm:spPr/>
    </dgm:pt>
    <dgm:pt modelId="{6B9DECC3-B324-4BC8-9E14-E6EF61723FCF}" type="pres">
      <dgm:prSet presAssocID="{B718D5B8-0962-4D95-AA8E-BBA9E4BE94CD}" presName="compNode" presStyleCnt="0"/>
      <dgm:spPr/>
    </dgm:pt>
    <dgm:pt modelId="{46E2082E-6B7C-465A-84BE-17C18E584ED1}" type="pres">
      <dgm:prSet presAssocID="{B718D5B8-0962-4D95-AA8E-BBA9E4BE94CD}" presName="bgRect" presStyleLbl="bgShp" presStyleIdx="2" presStyleCnt="5"/>
      <dgm:spPr/>
    </dgm:pt>
    <dgm:pt modelId="{C38BB7A7-8649-476D-AA17-DD7199E16506}" type="pres">
      <dgm:prSet presAssocID="{B718D5B8-0962-4D95-AA8E-BBA9E4BE94C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hare With Person"/>
        </a:ext>
      </dgm:extLst>
    </dgm:pt>
    <dgm:pt modelId="{CCD4F53F-856A-40A6-9DAF-1B267AF76ABF}" type="pres">
      <dgm:prSet presAssocID="{B718D5B8-0962-4D95-AA8E-BBA9E4BE94CD}" presName="spaceRect" presStyleCnt="0"/>
      <dgm:spPr/>
    </dgm:pt>
    <dgm:pt modelId="{3F50F027-1E4E-4C42-A297-EAEDEE005587}" type="pres">
      <dgm:prSet presAssocID="{B718D5B8-0962-4D95-AA8E-BBA9E4BE94CD}" presName="parTx" presStyleLbl="revTx" presStyleIdx="2" presStyleCnt="5">
        <dgm:presLayoutVars>
          <dgm:chMax val="0"/>
          <dgm:chPref val="0"/>
        </dgm:presLayoutVars>
      </dgm:prSet>
      <dgm:spPr/>
    </dgm:pt>
    <dgm:pt modelId="{C944FF89-52AB-4F7A-9E23-6DE37FB412D0}" type="pres">
      <dgm:prSet presAssocID="{D86F35EB-9737-410E-8A2F-D2EA8BF6B7A4}" presName="sibTrans" presStyleCnt="0"/>
      <dgm:spPr/>
    </dgm:pt>
    <dgm:pt modelId="{E5363E04-264D-4F6E-9BC7-151460D362E0}" type="pres">
      <dgm:prSet presAssocID="{DAF650EA-B858-4A75-80B0-23E0F3D74822}" presName="compNode" presStyleCnt="0"/>
      <dgm:spPr/>
    </dgm:pt>
    <dgm:pt modelId="{A4309D2D-230F-403F-A894-A553B39454E0}" type="pres">
      <dgm:prSet presAssocID="{DAF650EA-B858-4A75-80B0-23E0F3D74822}" presName="bgRect" presStyleLbl="bgShp" presStyleIdx="3" presStyleCnt="5"/>
      <dgm:spPr/>
    </dgm:pt>
    <dgm:pt modelId="{FFEE393D-AF03-4BC2-A160-841C47856DF8}" type="pres">
      <dgm:prSet presAssocID="{DAF650EA-B858-4A75-80B0-23E0F3D7482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eting"/>
        </a:ext>
      </dgm:extLst>
    </dgm:pt>
    <dgm:pt modelId="{D323E8F7-92E9-4D8C-86FF-FFDBF4D4A1E8}" type="pres">
      <dgm:prSet presAssocID="{DAF650EA-B858-4A75-80B0-23E0F3D74822}" presName="spaceRect" presStyleCnt="0"/>
      <dgm:spPr/>
    </dgm:pt>
    <dgm:pt modelId="{3C926248-DC2A-4848-9D4C-06E07836E829}" type="pres">
      <dgm:prSet presAssocID="{DAF650EA-B858-4A75-80B0-23E0F3D74822}" presName="parTx" presStyleLbl="revTx" presStyleIdx="3" presStyleCnt="5">
        <dgm:presLayoutVars>
          <dgm:chMax val="0"/>
          <dgm:chPref val="0"/>
        </dgm:presLayoutVars>
      </dgm:prSet>
      <dgm:spPr/>
    </dgm:pt>
    <dgm:pt modelId="{69D95E2D-8FB2-48B7-9783-00829B5D59B5}" type="pres">
      <dgm:prSet presAssocID="{3BCEBF77-8A12-42DF-9AEA-547FED1240F6}" presName="sibTrans" presStyleCnt="0"/>
      <dgm:spPr/>
    </dgm:pt>
    <dgm:pt modelId="{E4A14EA2-ED30-4A3C-BAFF-2F35B3728EFC}" type="pres">
      <dgm:prSet presAssocID="{EF920CBB-B8C9-40D7-8AD0-3B6436434126}" presName="compNode" presStyleCnt="0"/>
      <dgm:spPr/>
    </dgm:pt>
    <dgm:pt modelId="{BF77995C-1C2A-4EBA-8D2F-1CEFF908F6C8}" type="pres">
      <dgm:prSet presAssocID="{EF920CBB-B8C9-40D7-8AD0-3B6436434126}" presName="bgRect" presStyleLbl="bgShp" presStyleIdx="4" presStyleCnt="5"/>
      <dgm:spPr/>
    </dgm:pt>
    <dgm:pt modelId="{13B7982A-87B2-47DD-B3AE-9DBBD01C0877}" type="pres">
      <dgm:prSet presAssocID="{EF920CBB-B8C9-40D7-8AD0-3B643643412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pper board"/>
        </a:ext>
      </dgm:extLst>
    </dgm:pt>
    <dgm:pt modelId="{4FAD1182-1370-448D-B39D-EBD8FC2B89B8}" type="pres">
      <dgm:prSet presAssocID="{EF920CBB-B8C9-40D7-8AD0-3B6436434126}" presName="spaceRect" presStyleCnt="0"/>
      <dgm:spPr/>
    </dgm:pt>
    <dgm:pt modelId="{8244DFA8-CE73-4C42-8BF1-55365026D89E}" type="pres">
      <dgm:prSet presAssocID="{EF920CBB-B8C9-40D7-8AD0-3B6436434126}" presName="parTx" presStyleLbl="revTx" presStyleIdx="4" presStyleCnt="5">
        <dgm:presLayoutVars>
          <dgm:chMax val="0"/>
          <dgm:chPref val="0"/>
        </dgm:presLayoutVars>
      </dgm:prSet>
      <dgm:spPr/>
    </dgm:pt>
  </dgm:ptLst>
  <dgm:cxnLst>
    <dgm:cxn modelId="{F71C831D-6ADF-4C98-8288-5B80453661F2}" srcId="{220B006B-F8B5-4D41-9A24-069795CA820B}" destId="{EF920CBB-B8C9-40D7-8AD0-3B6436434126}" srcOrd="4" destOrd="0" parTransId="{9692A63A-402F-4FE7-B7F9-E9E06404B6BC}" sibTransId="{19B454AA-7FC9-4E0D-B43B-1D63F5C9DFA2}"/>
    <dgm:cxn modelId="{67FC281E-B366-43B4-8E78-6DEDFC1B923D}" type="presOf" srcId="{EF920CBB-B8C9-40D7-8AD0-3B6436434126}" destId="{8244DFA8-CE73-4C42-8BF1-55365026D89E}" srcOrd="0" destOrd="0" presId="urn:microsoft.com/office/officeart/2018/2/layout/IconVerticalSolidList"/>
    <dgm:cxn modelId="{5C877228-867D-4352-8709-243353CB76E3}" srcId="{220B006B-F8B5-4D41-9A24-069795CA820B}" destId="{B718D5B8-0962-4D95-AA8E-BBA9E4BE94CD}" srcOrd="2" destOrd="0" parTransId="{78CD2852-966E-405F-85A7-DDFB0B28797A}" sibTransId="{D86F35EB-9737-410E-8A2F-D2EA8BF6B7A4}"/>
    <dgm:cxn modelId="{1B088865-15BB-49E3-BC97-D56D6094C7A7}" type="presOf" srcId="{1A10FF6C-9652-4786-B65A-F5C4FBBC3F23}" destId="{C0592460-D37D-4247-AD60-6331372A0B12}" srcOrd="0" destOrd="0" presId="urn:microsoft.com/office/officeart/2018/2/layout/IconVerticalSolidList"/>
    <dgm:cxn modelId="{24A7106C-8B08-4075-BD3C-2515B5A8E9B1}" type="presOf" srcId="{B718D5B8-0962-4D95-AA8E-BBA9E4BE94CD}" destId="{3F50F027-1E4E-4C42-A297-EAEDEE005587}" srcOrd="0" destOrd="0" presId="urn:microsoft.com/office/officeart/2018/2/layout/IconVerticalSolidList"/>
    <dgm:cxn modelId="{09F98280-3FD6-4BC3-BD3B-B273BEB5E5FC}" srcId="{220B006B-F8B5-4D41-9A24-069795CA820B}" destId="{0440E907-1FFE-4771-919A-AA0BB969113E}" srcOrd="0" destOrd="0" parTransId="{86D146A1-18DB-4360-B57E-666C23B3793C}" sibTransId="{DA593DC0-5F4E-48E3-B1E1-DBE0F3CC173D}"/>
    <dgm:cxn modelId="{E8BD5589-C1B9-4E2C-B735-0A16AD952143}" type="presOf" srcId="{220B006B-F8B5-4D41-9A24-069795CA820B}" destId="{549B1327-1632-4C97-950A-149ECD91DBB0}" srcOrd="0" destOrd="0" presId="urn:microsoft.com/office/officeart/2018/2/layout/IconVerticalSolidList"/>
    <dgm:cxn modelId="{77AAB3AC-E045-45AB-B95B-88A96D9A56BA}" srcId="{220B006B-F8B5-4D41-9A24-069795CA820B}" destId="{DAF650EA-B858-4A75-80B0-23E0F3D74822}" srcOrd="3" destOrd="0" parTransId="{9AFA57D7-84B4-4297-A969-9D790954CDFA}" sibTransId="{3BCEBF77-8A12-42DF-9AEA-547FED1240F6}"/>
    <dgm:cxn modelId="{4394CECE-1A60-4DE9-A3B6-6AC6C7026C45}" type="presOf" srcId="{0440E907-1FFE-4771-919A-AA0BB969113E}" destId="{E37C5741-00A4-4E30-9C9D-21E242CBAA29}" srcOrd="0" destOrd="0" presId="urn:microsoft.com/office/officeart/2018/2/layout/IconVerticalSolidList"/>
    <dgm:cxn modelId="{50D28DD2-D1DA-48BC-9BD0-E03FF902C939}" type="presOf" srcId="{DAF650EA-B858-4A75-80B0-23E0F3D74822}" destId="{3C926248-DC2A-4848-9D4C-06E07836E829}" srcOrd="0" destOrd="0" presId="urn:microsoft.com/office/officeart/2018/2/layout/IconVerticalSolidList"/>
    <dgm:cxn modelId="{BFE7FBF0-4961-41D8-9FB4-E1241C2619F8}" srcId="{220B006B-F8B5-4D41-9A24-069795CA820B}" destId="{1A10FF6C-9652-4786-B65A-F5C4FBBC3F23}" srcOrd="1" destOrd="0" parTransId="{DE8E3EDC-2FA3-4068-84A0-BC208B84E6CF}" sibTransId="{47C1F42B-63FC-4D3C-AC2B-066ADE04EFD3}"/>
    <dgm:cxn modelId="{595F95E5-2CE0-4265-8696-AF3B9B36CC2B}" type="presParOf" srcId="{549B1327-1632-4C97-950A-149ECD91DBB0}" destId="{20D6864B-24F2-4A50-B721-AA390A29EA2B}" srcOrd="0" destOrd="0" presId="urn:microsoft.com/office/officeart/2018/2/layout/IconVerticalSolidList"/>
    <dgm:cxn modelId="{1536D245-3E87-4E62-8E35-335F4CF04637}" type="presParOf" srcId="{20D6864B-24F2-4A50-B721-AA390A29EA2B}" destId="{1F7520BB-0285-4803-8148-E5DE3D021862}" srcOrd="0" destOrd="0" presId="urn:microsoft.com/office/officeart/2018/2/layout/IconVerticalSolidList"/>
    <dgm:cxn modelId="{3811868C-C51D-4D14-8A25-D7ED2EC4DB3A}" type="presParOf" srcId="{20D6864B-24F2-4A50-B721-AA390A29EA2B}" destId="{64E645E1-5E57-4C94-8814-FCE9BCF12F46}" srcOrd="1" destOrd="0" presId="urn:microsoft.com/office/officeart/2018/2/layout/IconVerticalSolidList"/>
    <dgm:cxn modelId="{8EC1F9EB-FBB7-440F-97B7-9C612F9ACF7C}" type="presParOf" srcId="{20D6864B-24F2-4A50-B721-AA390A29EA2B}" destId="{828B3941-155B-4F37-A779-6998A78CAA5D}" srcOrd="2" destOrd="0" presId="urn:microsoft.com/office/officeart/2018/2/layout/IconVerticalSolidList"/>
    <dgm:cxn modelId="{C058982C-AA60-4687-9786-30664C1610E1}" type="presParOf" srcId="{20D6864B-24F2-4A50-B721-AA390A29EA2B}" destId="{E37C5741-00A4-4E30-9C9D-21E242CBAA29}" srcOrd="3" destOrd="0" presId="urn:microsoft.com/office/officeart/2018/2/layout/IconVerticalSolidList"/>
    <dgm:cxn modelId="{EE080363-B01F-4BC9-B425-366634D565E4}" type="presParOf" srcId="{549B1327-1632-4C97-950A-149ECD91DBB0}" destId="{B78A9246-00D1-44FA-A963-4F73985E9CCB}" srcOrd="1" destOrd="0" presId="urn:microsoft.com/office/officeart/2018/2/layout/IconVerticalSolidList"/>
    <dgm:cxn modelId="{737CBC24-E370-4202-AA2E-8D5162DD687A}" type="presParOf" srcId="{549B1327-1632-4C97-950A-149ECD91DBB0}" destId="{287CBF74-81F1-4814-8D5C-10D4BF18E0F3}" srcOrd="2" destOrd="0" presId="urn:microsoft.com/office/officeart/2018/2/layout/IconVerticalSolidList"/>
    <dgm:cxn modelId="{740BA621-7793-4086-BE54-D691F39858D5}" type="presParOf" srcId="{287CBF74-81F1-4814-8D5C-10D4BF18E0F3}" destId="{94F746DD-8063-4CD0-8EDC-91814901F185}" srcOrd="0" destOrd="0" presId="urn:microsoft.com/office/officeart/2018/2/layout/IconVerticalSolidList"/>
    <dgm:cxn modelId="{233A8499-F59B-4ABF-A46F-0E6736792923}" type="presParOf" srcId="{287CBF74-81F1-4814-8D5C-10D4BF18E0F3}" destId="{D78003A8-BB94-46AF-A470-3EAD8FDDA90B}" srcOrd="1" destOrd="0" presId="urn:microsoft.com/office/officeart/2018/2/layout/IconVerticalSolidList"/>
    <dgm:cxn modelId="{8589AD21-FB56-4DFD-9AD8-0D88E3D808A7}" type="presParOf" srcId="{287CBF74-81F1-4814-8D5C-10D4BF18E0F3}" destId="{0E02D134-9F34-4984-B71D-C3726AE674F2}" srcOrd="2" destOrd="0" presId="urn:microsoft.com/office/officeart/2018/2/layout/IconVerticalSolidList"/>
    <dgm:cxn modelId="{D38D94FD-0847-4C34-83A6-41F096A027FE}" type="presParOf" srcId="{287CBF74-81F1-4814-8D5C-10D4BF18E0F3}" destId="{C0592460-D37D-4247-AD60-6331372A0B12}" srcOrd="3" destOrd="0" presId="urn:microsoft.com/office/officeart/2018/2/layout/IconVerticalSolidList"/>
    <dgm:cxn modelId="{F3382FC5-3EE0-450F-95E2-6934B2E7BE72}" type="presParOf" srcId="{549B1327-1632-4C97-950A-149ECD91DBB0}" destId="{AE435C13-946B-4E62-8E5C-E6919CD9DF69}" srcOrd="3" destOrd="0" presId="urn:microsoft.com/office/officeart/2018/2/layout/IconVerticalSolidList"/>
    <dgm:cxn modelId="{3F80CC96-6611-4E2C-88D4-CA49467EBE4C}" type="presParOf" srcId="{549B1327-1632-4C97-950A-149ECD91DBB0}" destId="{6B9DECC3-B324-4BC8-9E14-E6EF61723FCF}" srcOrd="4" destOrd="0" presId="urn:microsoft.com/office/officeart/2018/2/layout/IconVerticalSolidList"/>
    <dgm:cxn modelId="{0ED4FF6A-5590-4BD8-BB76-B84B6059F6C0}" type="presParOf" srcId="{6B9DECC3-B324-4BC8-9E14-E6EF61723FCF}" destId="{46E2082E-6B7C-465A-84BE-17C18E584ED1}" srcOrd="0" destOrd="0" presId="urn:microsoft.com/office/officeart/2018/2/layout/IconVerticalSolidList"/>
    <dgm:cxn modelId="{87BE3107-86D4-44B5-A4E5-25E0ED7DCF4A}" type="presParOf" srcId="{6B9DECC3-B324-4BC8-9E14-E6EF61723FCF}" destId="{C38BB7A7-8649-476D-AA17-DD7199E16506}" srcOrd="1" destOrd="0" presId="urn:microsoft.com/office/officeart/2018/2/layout/IconVerticalSolidList"/>
    <dgm:cxn modelId="{2396DB8B-6777-461B-B7C6-2F2ED2ED774C}" type="presParOf" srcId="{6B9DECC3-B324-4BC8-9E14-E6EF61723FCF}" destId="{CCD4F53F-856A-40A6-9DAF-1B267AF76ABF}" srcOrd="2" destOrd="0" presId="urn:microsoft.com/office/officeart/2018/2/layout/IconVerticalSolidList"/>
    <dgm:cxn modelId="{4ABAE9DB-A67E-4F26-810D-6821020AC3CD}" type="presParOf" srcId="{6B9DECC3-B324-4BC8-9E14-E6EF61723FCF}" destId="{3F50F027-1E4E-4C42-A297-EAEDEE005587}" srcOrd="3" destOrd="0" presId="urn:microsoft.com/office/officeart/2018/2/layout/IconVerticalSolidList"/>
    <dgm:cxn modelId="{3C384B4F-4192-4291-B463-BB5632853F43}" type="presParOf" srcId="{549B1327-1632-4C97-950A-149ECD91DBB0}" destId="{C944FF89-52AB-4F7A-9E23-6DE37FB412D0}" srcOrd="5" destOrd="0" presId="urn:microsoft.com/office/officeart/2018/2/layout/IconVerticalSolidList"/>
    <dgm:cxn modelId="{A497A9E8-D91E-4DE1-BDBF-AB6D2133DD73}" type="presParOf" srcId="{549B1327-1632-4C97-950A-149ECD91DBB0}" destId="{E5363E04-264D-4F6E-9BC7-151460D362E0}" srcOrd="6" destOrd="0" presId="urn:microsoft.com/office/officeart/2018/2/layout/IconVerticalSolidList"/>
    <dgm:cxn modelId="{AB9DB9C6-82CA-470F-85BE-F414B8485104}" type="presParOf" srcId="{E5363E04-264D-4F6E-9BC7-151460D362E0}" destId="{A4309D2D-230F-403F-A894-A553B39454E0}" srcOrd="0" destOrd="0" presId="urn:microsoft.com/office/officeart/2018/2/layout/IconVerticalSolidList"/>
    <dgm:cxn modelId="{D470D906-B4D8-461A-B58E-D5BECFA55E34}" type="presParOf" srcId="{E5363E04-264D-4F6E-9BC7-151460D362E0}" destId="{FFEE393D-AF03-4BC2-A160-841C47856DF8}" srcOrd="1" destOrd="0" presId="urn:microsoft.com/office/officeart/2018/2/layout/IconVerticalSolidList"/>
    <dgm:cxn modelId="{9DB5C204-9648-4DB8-862D-7E7219910814}" type="presParOf" srcId="{E5363E04-264D-4F6E-9BC7-151460D362E0}" destId="{D323E8F7-92E9-4D8C-86FF-FFDBF4D4A1E8}" srcOrd="2" destOrd="0" presId="urn:microsoft.com/office/officeart/2018/2/layout/IconVerticalSolidList"/>
    <dgm:cxn modelId="{99DCA437-A375-40E7-835D-00E9A5554E0C}" type="presParOf" srcId="{E5363E04-264D-4F6E-9BC7-151460D362E0}" destId="{3C926248-DC2A-4848-9D4C-06E07836E829}" srcOrd="3" destOrd="0" presId="urn:microsoft.com/office/officeart/2018/2/layout/IconVerticalSolidList"/>
    <dgm:cxn modelId="{7B769E2E-BA2F-4D15-B24F-41A72C772DB2}" type="presParOf" srcId="{549B1327-1632-4C97-950A-149ECD91DBB0}" destId="{69D95E2D-8FB2-48B7-9783-00829B5D59B5}" srcOrd="7" destOrd="0" presId="urn:microsoft.com/office/officeart/2018/2/layout/IconVerticalSolidList"/>
    <dgm:cxn modelId="{ECD3DB56-15F7-4389-90AF-A2C212616267}" type="presParOf" srcId="{549B1327-1632-4C97-950A-149ECD91DBB0}" destId="{E4A14EA2-ED30-4A3C-BAFF-2F35B3728EFC}" srcOrd="8" destOrd="0" presId="urn:microsoft.com/office/officeart/2018/2/layout/IconVerticalSolidList"/>
    <dgm:cxn modelId="{4F5958DD-1B1E-47AD-94EC-4862E3BDA4B1}" type="presParOf" srcId="{E4A14EA2-ED30-4A3C-BAFF-2F35B3728EFC}" destId="{BF77995C-1C2A-4EBA-8D2F-1CEFF908F6C8}" srcOrd="0" destOrd="0" presId="urn:microsoft.com/office/officeart/2018/2/layout/IconVerticalSolidList"/>
    <dgm:cxn modelId="{EF8469D0-9F4E-4F98-83F5-8B51A99DD437}" type="presParOf" srcId="{E4A14EA2-ED30-4A3C-BAFF-2F35B3728EFC}" destId="{13B7982A-87B2-47DD-B3AE-9DBBD01C0877}" srcOrd="1" destOrd="0" presId="urn:microsoft.com/office/officeart/2018/2/layout/IconVerticalSolidList"/>
    <dgm:cxn modelId="{8B15E5E4-8668-4BD8-8E3D-FE5F77E71BE4}" type="presParOf" srcId="{E4A14EA2-ED30-4A3C-BAFF-2F35B3728EFC}" destId="{4FAD1182-1370-448D-B39D-EBD8FC2B89B8}" srcOrd="2" destOrd="0" presId="urn:microsoft.com/office/officeart/2018/2/layout/IconVerticalSolidList"/>
    <dgm:cxn modelId="{D1E4BFC1-6881-4989-A013-8543C5F6C1EB}" type="presParOf" srcId="{E4A14EA2-ED30-4A3C-BAFF-2F35B3728EFC}" destId="{8244DFA8-CE73-4C42-8BF1-55365026D89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520BB-0285-4803-8148-E5DE3D021862}">
      <dsp:nvSpPr>
        <dsp:cNvPr id="0" name=""/>
        <dsp:cNvSpPr/>
      </dsp:nvSpPr>
      <dsp:spPr>
        <a:xfrm>
          <a:off x="0" y="4122"/>
          <a:ext cx="6151562" cy="8781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E645E1-5E57-4C94-8814-FCE9BCF12F46}">
      <dsp:nvSpPr>
        <dsp:cNvPr id="0" name=""/>
        <dsp:cNvSpPr/>
      </dsp:nvSpPr>
      <dsp:spPr>
        <a:xfrm>
          <a:off x="265625" y="201695"/>
          <a:ext cx="482955" cy="4829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7C5741-00A4-4E30-9C9D-21E242CBAA29}">
      <dsp:nvSpPr>
        <dsp:cNvPr id="0" name=""/>
        <dsp:cNvSpPr/>
      </dsp:nvSpPr>
      <dsp:spPr>
        <a:xfrm>
          <a:off x="1014206" y="4122"/>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kern="1200"/>
            <a:t>HR support group</a:t>
          </a:r>
        </a:p>
      </dsp:txBody>
      <dsp:txXfrm>
        <a:off x="1014206" y="4122"/>
        <a:ext cx="5137356" cy="878100"/>
      </dsp:txXfrm>
    </dsp:sp>
    <dsp:sp modelId="{94F746DD-8063-4CD0-8EDC-91814901F185}">
      <dsp:nvSpPr>
        <dsp:cNvPr id="0" name=""/>
        <dsp:cNvSpPr/>
      </dsp:nvSpPr>
      <dsp:spPr>
        <a:xfrm>
          <a:off x="0" y="1101748"/>
          <a:ext cx="6151562" cy="87810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8003A8-BB94-46AF-A470-3EAD8FDDA90B}">
      <dsp:nvSpPr>
        <dsp:cNvPr id="0" name=""/>
        <dsp:cNvSpPr/>
      </dsp:nvSpPr>
      <dsp:spPr>
        <a:xfrm>
          <a:off x="265625" y="1299321"/>
          <a:ext cx="482955" cy="4829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0592460-D37D-4247-AD60-6331372A0B12}">
      <dsp:nvSpPr>
        <dsp:cNvPr id="0" name=""/>
        <dsp:cNvSpPr/>
      </dsp:nvSpPr>
      <dsp:spPr>
        <a:xfrm>
          <a:off x="1014206" y="1101748"/>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kern="1200"/>
            <a:t>Collaboration</a:t>
          </a:r>
        </a:p>
      </dsp:txBody>
      <dsp:txXfrm>
        <a:off x="1014206" y="1101748"/>
        <a:ext cx="5137356" cy="878100"/>
      </dsp:txXfrm>
    </dsp:sp>
    <dsp:sp modelId="{46E2082E-6B7C-465A-84BE-17C18E584ED1}">
      <dsp:nvSpPr>
        <dsp:cNvPr id="0" name=""/>
        <dsp:cNvSpPr/>
      </dsp:nvSpPr>
      <dsp:spPr>
        <a:xfrm>
          <a:off x="0" y="2199374"/>
          <a:ext cx="6151562" cy="87810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38BB7A7-8649-476D-AA17-DD7199E16506}">
      <dsp:nvSpPr>
        <dsp:cNvPr id="0" name=""/>
        <dsp:cNvSpPr/>
      </dsp:nvSpPr>
      <dsp:spPr>
        <a:xfrm>
          <a:off x="265625" y="2396947"/>
          <a:ext cx="482955" cy="4829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50F027-1E4E-4C42-A297-EAEDEE005587}">
      <dsp:nvSpPr>
        <dsp:cNvPr id="0" name=""/>
        <dsp:cNvSpPr/>
      </dsp:nvSpPr>
      <dsp:spPr>
        <a:xfrm>
          <a:off x="1014206" y="2199374"/>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kern="1200"/>
            <a:t>Sharing of knowledge</a:t>
          </a:r>
        </a:p>
      </dsp:txBody>
      <dsp:txXfrm>
        <a:off x="1014206" y="2199374"/>
        <a:ext cx="5137356" cy="878100"/>
      </dsp:txXfrm>
    </dsp:sp>
    <dsp:sp modelId="{A4309D2D-230F-403F-A894-A553B39454E0}">
      <dsp:nvSpPr>
        <dsp:cNvPr id="0" name=""/>
        <dsp:cNvSpPr/>
      </dsp:nvSpPr>
      <dsp:spPr>
        <a:xfrm>
          <a:off x="0" y="3297000"/>
          <a:ext cx="6151562" cy="87810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EE393D-AF03-4BC2-A160-841C47856DF8}">
      <dsp:nvSpPr>
        <dsp:cNvPr id="0" name=""/>
        <dsp:cNvSpPr/>
      </dsp:nvSpPr>
      <dsp:spPr>
        <a:xfrm>
          <a:off x="265625" y="3494573"/>
          <a:ext cx="482955" cy="4829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926248-DC2A-4848-9D4C-06E07836E829}">
      <dsp:nvSpPr>
        <dsp:cNvPr id="0" name=""/>
        <dsp:cNvSpPr/>
      </dsp:nvSpPr>
      <dsp:spPr>
        <a:xfrm>
          <a:off x="1014206" y="3297000"/>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kern="1200"/>
            <a:t>Networking</a:t>
          </a:r>
        </a:p>
      </dsp:txBody>
      <dsp:txXfrm>
        <a:off x="1014206" y="3297000"/>
        <a:ext cx="5137356" cy="878100"/>
      </dsp:txXfrm>
    </dsp:sp>
    <dsp:sp modelId="{BF77995C-1C2A-4EBA-8D2F-1CEFF908F6C8}">
      <dsp:nvSpPr>
        <dsp:cNvPr id="0" name=""/>
        <dsp:cNvSpPr/>
      </dsp:nvSpPr>
      <dsp:spPr>
        <a:xfrm>
          <a:off x="0" y="4394626"/>
          <a:ext cx="6151562" cy="87810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B7982A-87B2-47DD-B3AE-9DBBD01C0877}">
      <dsp:nvSpPr>
        <dsp:cNvPr id="0" name=""/>
        <dsp:cNvSpPr/>
      </dsp:nvSpPr>
      <dsp:spPr>
        <a:xfrm>
          <a:off x="265625" y="4592199"/>
          <a:ext cx="482955" cy="4829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244DFA8-CE73-4C42-8BF1-55365026D89E}">
      <dsp:nvSpPr>
        <dsp:cNvPr id="0" name=""/>
        <dsp:cNvSpPr/>
      </dsp:nvSpPr>
      <dsp:spPr>
        <a:xfrm>
          <a:off x="1014206" y="4394626"/>
          <a:ext cx="5137356" cy="878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932" tIns="92932" rIns="92932" bIns="92932" numCol="1" spcCol="1270" anchor="ctr" anchorCtr="0">
          <a:noAutofit/>
        </a:bodyPr>
        <a:lstStyle/>
        <a:p>
          <a:pPr marL="0" lvl="0" indent="0" algn="l" defTabSz="844550">
            <a:lnSpc>
              <a:spcPct val="90000"/>
            </a:lnSpc>
            <a:spcBef>
              <a:spcPct val="0"/>
            </a:spcBef>
            <a:spcAft>
              <a:spcPct val="35000"/>
            </a:spcAft>
            <a:buNone/>
          </a:pPr>
          <a:r>
            <a:rPr lang="en-US" sz="1900" kern="1200"/>
            <a:t>What is your plan of action after the event? What will be your take-away from today?</a:t>
          </a:r>
        </a:p>
      </dsp:txBody>
      <dsp:txXfrm>
        <a:off x="1014206" y="4394626"/>
        <a:ext cx="5137356" cy="8781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DC2298-36DD-4565-9519-B4362F8E5CD0}" type="datetimeFigureOut">
              <a:rPr lang="en-US" smtClean="0"/>
              <a:t>10/13/2020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E4BA4-0198-4272-83DC-321C5E21EEEF}" type="slidenum">
              <a:rPr lang="en-US" smtClean="0"/>
              <a:t>‹#›</a:t>
            </a:fld>
            <a:endParaRPr lang="en-US"/>
          </a:p>
        </p:txBody>
      </p:sp>
    </p:spTree>
    <p:extLst>
      <p:ext uri="{BB962C8B-B14F-4D97-AF65-F5344CB8AC3E}">
        <p14:creationId xmlns:p14="http://schemas.microsoft.com/office/powerpoint/2010/main" val="683256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E4BA4-0198-4272-83DC-321C5E21EEEF}" type="slidenum">
              <a:rPr lang="en-US" smtClean="0"/>
              <a:t>1</a:t>
            </a:fld>
            <a:endParaRPr lang="en-US"/>
          </a:p>
        </p:txBody>
      </p:sp>
    </p:spTree>
    <p:extLst>
      <p:ext uri="{BB962C8B-B14F-4D97-AF65-F5344CB8AC3E}">
        <p14:creationId xmlns:p14="http://schemas.microsoft.com/office/powerpoint/2010/main" val="388907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self – Ron Introduces himself</a:t>
            </a:r>
          </a:p>
          <a:p>
            <a:r>
              <a:rPr lang="en-US" dirty="0"/>
              <a:t>HOUSEKEEPING – rest rooms, coffee until noon, lunch here or where you like, mini tour at 1230 in lobby, even if didn’t rsvp can join, if you are interested in walking the property </a:t>
            </a:r>
            <a:r>
              <a:rPr lang="en-US" dirty="0" err="1"/>
              <a:t>Chanita</a:t>
            </a:r>
            <a:r>
              <a:rPr lang="en-US" dirty="0"/>
              <a:t> at the front has maps, think it is about a mile, </a:t>
            </a:r>
            <a:r>
              <a:rPr lang="en-US" dirty="0" err="1"/>
              <a:t>wifi</a:t>
            </a:r>
            <a:r>
              <a:rPr lang="en-US" dirty="0"/>
              <a:t> information is on your desk</a:t>
            </a:r>
          </a:p>
          <a:p>
            <a:endParaRPr lang="en-US" dirty="0"/>
          </a:p>
        </p:txBody>
      </p:sp>
      <p:sp>
        <p:nvSpPr>
          <p:cNvPr id="4" name="Slide Number Placeholder 3"/>
          <p:cNvSpPr>
            <a:spLocks noGrp="1"/>
          </p:cNvSpPr>
          <p:nvPr>
            <p:ph type="sldNum" sz="quarter" idx="5"/>
          </p:nvPr>
        </p:nvSpPr>
        <p:spPr/>
        <p:txBody>
          <a:bodyPr/>
          <a:lstStyle/>
          <a:p>
            <a:fld id="{6BBE4BA4-0198-4272-83DC-321C5E21EEEF}" type="slidenum">
              <a:rPr lang="en-US" smtClean="0"/>
              <a:t>2</a:t>
            </a:fld>
            <a:endParaRPr lang="en-US"/>
          </a:p>
        </p:txBody>
      </p:sp>
    </p:spTree>
    <p:extLst>
      <p:ext uri="{BB962C8B-B14F-4D97-AF65-F5344CB8AC3E}">
        <p14:creationId xmlns:p14="http://schemas.microsoft.com/office/powerpoint/2010/main" val="1754022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itinerary – be sure to get your business card in for the drawing of our SDAO Swag bag which includes on free seat at the 2020 </a:t>
            </a:r>
            <a:r>
              <a:rPr lang="en-US" dirty="0" err="1"/>
              <a:t>Hr</a:t>
            </a:r>
            <a:r>
              <a:rPr lang="en-US" dirty="0"/>
              <a:t> regional training</a:t>
            </a:r>
          </a:p>
        </p:txBody>
      </p:sp>
      <p:sp>
        <p:nvSpPr>
          <p:cNvPr id="4" name="Slide Number Placeholder 3"/>
          <p:cNvSpPr>
            <a:spLocks noGrp="1"/>
          </p:cNvSpPr>
          <p:nvPr>
            <p:ph type="sldNum" sz="quarter" idx="5"/>
          </p:nvPr>
        </p:nvSpPr>
        <p:spPr/>
        <p:txBody>
          <a:bodyPr/>
          <a:lstStyle/>
          <a:p>
            <a:fld id="{6BBE4BA4-0198-4272-83DC-321C5E21EEEF}" type="slidenum">
              <a:rPr lang="en-US" smtClean="0"/>
              <a:t>4</a:t>
            </a:fld>
            <a:endParaRPr lang="en-US"/>
          </a:p>
        </p:txBody>
      </p:sp>
    </p:spTree>
    <p:extLst>
      <p:ext uri="{BB962C8B-B14F-4D97-AF65-F5344CB8AC3E}">
        <p14:creationId xmlns:p14="http://schemas.microsoft.com/office/powerpoint/2010/main" val="3758729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see this Alliance as like being a little HR support group – we have jobs that are often stressful – so your job today is to firstly enjoy your day – collaborate and share knowledge and experience – and networking….some of you are from fire districts or water and so forth and may have a lot in common – Think about your plan of action after today – what will your take away be</a:t>
            </a:r>
          </a:p>
        </p:txBody>
      </p:sp>
      <p:sp>
        <p:nvSpPr>
          <p:cNvPr id="4" name="Slide Number Placeholder 3"/>
          <p:cNvSpPr>
            <a:spLocks noGrp="1"/>
          </p:cNvSpPr>
          <p:nvPr>
            <p:ph type="sldNum" sz="quarter" idx="5"/>
          </p:nvPr>
        </p:nvSpPr>
        <p:spPr/>
        <p:txBody>
          <a:bodyPr/>
          <a:lstStyle/>
          <a:p>
            <a:fld id="{6BBE4BA4-0198-4272-83DC-321C5E21EEEF}" type="slidenum">
              <a:rPr lang="en-US" smtClean="0"/>
              <a:t>8</a:t>
            </a:fld>
            <a:endParaRPr lang="en-US"/>
          </a:p>
        </p:txBody>
      </p:sp>
    </p:spTree>
    <p:extLst>
      <p:ext uri="{BB962C8B-B14F-4D97-AF65-F5344CB8AC3E}">
        <p14:creationId xmlns:p14="http://schemas.microsoft.com/office/powerpoint/2010/main" val="1156208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E4BA4-0198-4272-83DC-321C5E21EEEF}" type="slidenum">
              <a:rPr lang="en-US" smtClean="0"/>
              <a:t>13</a:t>
            </a:fld>
            <a:endParaRPr lang="en-US"/>
          </a:p>
        </p:txBody>
      </p:sp>
    </p:spTree>
    <p:extLst>
      <p:ext uri="{BB962C8B-B14F-4D97-AF65-F5344CB8AC3E}">
        <p14:creationId xmlns:p14="http://schemas.microsoft.com/office/powerpoint/2010/main" val="3405912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Upload pp of legislative summary</a:t>
            </a:r>
          </a:p>
        </p:txBody>
      </p:sp>
      <p:sp>
        <p:nvSpPr>
          <p:cNvPr id="4" name="Slide Number Placeholder 3"/>
          <p:cNvSpPr>
            <a:spLocks noGrp="1"/>
          </p:cNvSpPr>
          <p:nvPr>
            <p:ph type="sldNum" sz="quarter" idx="5"/>
          </p:nvPr>
        </p:nvSpPr>
        <p:spPr/>
        <p:txBody>
          <a:bodyPr/>
          <a:lstStyle/>
          <a:p>
            <a:fld id="{6BBE4BA4-0198-4272-83DC-321C5E21EEEF}" type="slidenum">
              <a:rPr lang="en-US" smtClean="0"/>
              <a:t>14</a:t>
            </a:fld>
            <a:endParaRPr lang="en-US"/>
          </a:p>
        </p:txBody>
      </p:sp>
    </p:spTree>
    <p:extLst>
      <p:ext uri="{BB962C8B-B14F-4D97-AF65-F5344CB8AC3E}">
        <p14:creationId xmlns:p14="http://schemas.microsoft.com/office/powerpoint/2010/main" val="227280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923F103-BC34-4FE4-A40E-EDDEECFDA5D0}" type="datetimeFigureOut">
              <a:rPr lang="en-US" smtClean="0"/>
              <a:pPr/>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84823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215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71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9CA7B-DFD4-44B5-8C60-D14B8CD1FB59}"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5688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34E6425-0181-43F2-84FC-787E803FD2F8}"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44223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DB8791-F1B0-41E7-B7FD-A781E65C4266}" type="datetimeFigureOut">
              <a:rPr lang="en-US" smtClean="0"/>
              <a:t>10/13/2020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392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BE451C3-0FF4-47C4-B829-773ADF60F88C}"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323990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0560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687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6E86A4C-8E40-4F87-A4F0-01A0687C5742}" type="datetimeFigureOut">
              <a:rPr lang="en-US" smtClean="0"/>
              <a:t>10/13/2020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99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5E72C73-2D91-4E12-BA25-F0AA0C03599B}" type="datetimeFigureOut">
              <a:rPr lang="en-US" smtClean="0"/>
              <a:t>10/13/2020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4515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BE451C3-0FF4-47C4-B829-773ADF60F88C}" type="datetimeFigureOut">
              <a:rPr lang="en-US" smtClean="0"/>
              <a:t>10/13/2020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018474"/>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0ADB-5067-4F9C-B29C-1BCA2FA1CAB6}"/>
              </a:ext>
            </a:extLst>
          </p:cNvPr>
          <p:cNvSpPr>
            <a:spLocks noGrp="1"/>
          </p:cNvSpPr>
          <p:nvPr>
            <p:ph type="ctrTitle"/>
          </p:nvPr>
        </p:nvSpPr>
        <p:spPr>
          <a:xfrm>
            <a:off x="1154954" y="2099733"/>
            <a:ext cx="10398137" cy="2677648"/>
          </a:xfrm>
        </p:spPr>
        <p:txBody>
          <a:bodyPr/>
          <a:lstStyle/>
          <a:p>
            <a:r>
              <a:rPr lang="en-US" dirty="0"/>
              <a:t>2020 SDAO HR Alliance VIRTUAL Roundtable</a:t>
            </a:r>
          </a:p>
        </p:txBody>
      </p:sp>
      <p:sp>
        <p:nvSpPr>
          <p:cNvPr id="3" name="Subtitle 2">
            <a:extLst>
              <a:ext uri="{FF2B5EF4-FFF2-40B4-BE49-F238E27FC236}">
                <a16:creationId xmlns:a16="http://schemas.microsoft.com/office/drawing/2014/main" id="{24AF26E0-4206-41BD-B6EB-DB8D63BBE5A4}"/>
              </a:ext>
            </a:extLst>
          </p:cNvPr>
          <p:cNvSpPr>
            <a:spLocks noGrp="1"/>
          </p:cNvSpPr>
          <p:nvPr>
            <p:ph type="subTitle" idx="1"/>
          </p:nvPr>
        </p:nvSpPr>
        <p:spPr>
          <a:xfrm>
            <a:off x="1154955" y="4777380"/>
            <a:ext cx="10398136" cy="861420"/>
          </a:xfrm>
        </p:spPr>
        <p:txBody>
          <a:bodyPr>
            <a:noAutofit/>
          </a:bodyPr>
          <a:lstStyle/>
          <a:p>
            <a:endParaRPr lang="en-US" sz="6000" dirty="0"/>
          </a:p>
        </p:txBody>
      </p:sp>
    </p:spTree>
    <p:extLst>
      <p:ext uri="{BB962C8B-B14F-4D97-AF65-F5344CB8AC3E}">
        <p14:creationId xmlns:p14="http://schemas.microsoft.com/office/powerpoint/2010/main" val="657483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C450-3982-4F1D-BBA4-179C5FD5990D}"/>
              </a:ext>
            </a:extLst>
          </p:cNvPr>
          <p:cNvSpPr>
            <a:spLocks noGrp="1"/>
          </p:cNvSpPr>
          <p:nvPr>
            <p:ph type="title"/>
          </p:nvPr>
        </p:nvSpPr>
        <p:spPr>
          <a:xfrm>
            <a:off x="965198" y="2474895"/>
            <a:ext cx="6212764" cy="1908215"/>
          </a:xfrm>
          <a:noFill/>
          <a:ln>
            <a:solidFill>
              <a:schemeClr val="tx1"/>
            </a:solidFill>
          </a:ln>
        </p:spPr>
        <p:txBody>
          <a:bodyPr vert="horz" wrap="square" lIns="274320" tIns="182880" rIns="274320" bIns="182880" rtlCol="0" anchor="ctr" anchorCtr="1">
            <a:normAutofit fontScale="90000"/>
          </a:bodyPr>
          <a:lstStyle/>
          <a:p>
            <a:r>
              <a:rPr lang="en-US" sz="4000" kern="1200" cap="all" spc="200" baseline="0" dirty="0">
                <a:solidFill>
                  <a:schemeClr val="tx1"/>
                </a:solidFill>
                <a:latin typeface="+mj-lt"/>
                <a:ea typeface="+mj-ea"/>
                <a:cs typeface="+mj-cs"/>
              </a:rPr>
              <a:t>Scavenger hunt item 1 – Go find and bring to the camera</a:t>
            </a:r>
          </a:p>
        </p:txBody>
      </p:sp>
      <p:sp>
        <p:nvSpPr>
          <p:cNvPr id="8" name="Rectangle 7">
            <a:extLst>
              <a:ext uri="{FF2B5EF4-FFF2-40B4-BE49-F238E27FC236}">
                <a16:creationId xmlns:a16="http://schemas.microsoft.com/office/drawing/2014/main" id="{157A82F3-F6C4-4325-8C9C-7DF1AD06B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0"/>
            <a:ext cx="406212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8DA0F4-AA11-4230-908B-0AF16D542964}"/>
              </a:ext>
            </a:extLst>
          </p:cNvPr>
          <p:cNvSpPr>
            <a:spLocks noGrp="1"/>
          </p:cNvSpPr>
          <p:nvPr>
            <p:ph idx="1"/>
          </p:nvPr>
        </p:nvSpPr>
        <p:spPr>
          <a:xfrm>
            <a:off x="8533732" y="2173266"/>
            <a:ext cx="3254408" cy="2511468"/>
          </a:xfrm>
        </p:spPr>
        <p:txBody>
          <a:bodyPr vert="horz" lIns="91440" tIns="45720" rIns="91440" bIns="45720" rtlCol="0" anchor="ctr">
            <a:normAutofit/>
          </a:bodyPr>
          <a:lstStyle/>
          <a:p>
            <a:pPr marL="0" indent="0" algn="ctr">
              <a:buNone/>
            </a:pPr>
            <a:r>
              <a:rPr lang="en-US" sz="2400" dirty="0">
                <a:solidFill>
                  <a:schemeClr val="tx2">
                    <a:lumMod val="90000"/>
                  </a:schemeClr>
                </a:solidFill>
              </a:rPr>
              <a:t>YOUR FAVORITE MUG!</a:t>
            </a:r>
          </a:p>
        </p:txBody>
      </p:sp>
    </p:spTree>
    <p:extLst>
      <p:ext uri="{BB962C8B-B14F-4D97-AF65-F5344CB8AC3E}">
        <p14:creationId xmlns:p14="http://schemas.microsoft.com/office/powerpoint/2010/main" val="4269914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AD85578-1E4B-4014-9D52-E76894750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2">
              <a:alpha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0" name="Rectangle 9">
            <a:extLst>
              <a:ext uri="{FF2B5EF4-FFF2-40B4-BE49-F238E27FC236}">
                <a16:creationId xmlns:a16="http://schemas.microsoft.com/office/drawing/2014/main" id="{48550B3F-9390-4CA1-B3C8-91529289D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465377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FD4E77-42F5-4287-A38D-6E8F6FA668AC}"/>
              </a:ext>
            </a:extLst>
          </p:cNvPr>
          <p:cNvSpPr>
            <a:spLocks noGrp="1"/>
          </p:cNvSpPr>
          <p:nvPr>
            <p:ph type="title"/>
          </p:nvPr>
        </p:nvSpPr>
        <p:spPr>
          <a:xfrm>
            <a:off x="1949518" y="1059838"/>
            <a:ext cx="3632052" cy="4738324"/>
          </a:xfrm>
          <a:noFill/>
          <a:ln>
            <a:noFill/>
          </a:ln>
        </p:spPr>
        <p:txBody>
          <a:bodyPr>
            <a:normAutofit/>
          </a:bodyPr>
          <a:lstStyle/>
          <a:p>
            <a:r>
              <a:rPr lang="en-US" sz="3600" dirty="0">
                <a:solidFill>
                  <a:schemeClr val="bg1"/>
                </a:solidFill>
              </a:rPr>
              <a:t>Let’s get started</a:t>
            </a:r>
          </a:p>
        </p:txBody>
      </p:sp>
      <p:sp>
        <p:nvSpPr>
          <p:cNvPr id="3" name="Content Placeholder 2">
            <a:extLst>
              <a:ext uri="{FF2B5EF4-FFF2-40B4-BE49-F238E27FC236}">
                <a16:creationId xmlns:a16="http://schemas.microsoft.com/office/drawing/2014/main" id="{201E1090-81B6-463F-8C14-349884BB47C3}"/>
              </a:ext>
            </a:extLst>
          </p:cNvPr>
          <p:cNvSpPr>
            <a:spLocks noGrp="1"/>
          </p:cNvSpPr>
          <p:nvPr>
            <p:ph idx="1"/>
          </p:nvPr>
        </p:nvSpPr>
        <p:spPr>
          <a:xfrm>
            <a:off x="6679109" y="1059838"/>
            <a:ext cx="4665397" cy="4738323"/>
          </a:xfrm>
        </p:spPr>
        <p:txBody>
          <a:bodyPr anchor="ctr">
            <a:normAutofit/>
          </a:bodyPr>
          <a:lstStyle/>
          <a:p>
            <a:r>
              <a:rPr lang="en-US" dirty="0"/>
              <a:t>Deborah from HR Answers</a:t>
            </a:r>
          </a:p>
          <a:p>
            <a:r>
              <a:rPr lang="en-US" dirty="0"/>
              <a:t>Emotional Intelligence</a:t>
            </a:r>
          </a:p>
          <a:p>
            <a:r>
              <a:rPr lang="en-US" dirty="0"/>
              <a:t>Take it away Deborah!</a:t>
            </a:r>
          </a:p>
          <a:p>
            <a:pPr lvl="1"/>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3108911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C450-3982-4F1D-BBA4-179C5FD5990D}"/>
              </a:ext>
            </a:extLst>
          </p:cNvPr>
          <p:cNvSpPr>
            <a:spLocks noGrp="1"/>
          </p:cNvSpPr>
          <p:nvPr>
            <p:ph type="title"/>
          </p:nvPr>
        </p:nvSpPr>
        <p:spPr>
          <a:xfrm>
            <a:off x="965198" y="2474895"/>
            <a:ext cx="6212764" cy="1908215"/>
          </a:xfrm>
          <a:noFill/>
          <a:ln>
            <a:solidFill>
              <a:schemeClr val="tx1"/>
            </a:solidFill>
          </a:ln>
        </p:spPr>
        <p:txBody>
          <a:bodyPr vert="horz" wrap="square" lIns="274320" tIns="182880" rIns="274320" bIns="182880" rtlCol="0" anchor="ctr" anchorCtr="1">
            <a:normAutofit fontScale="90000"/>
          </a:bodyPr>
          <a:lstStyle/>
          <a:p>
            <a:r>
              <a:rPr lang="en-US" sz="4000" kern="1200" cap="all" spc="200" baseline="0" dirty="0">
                <a:solidFill>
                  <a:schemeClr val="tx1"/>
                </a:solidFill>
                <a:latin typeface="+mj-lt"/>
                <a:ea typeface="+mj-ea"/>
                <a:cs typeface="+mj-cs"/>
              </a:rPr>
              <a:t>Scavenger hunt item 2 - Go find and bring to the camera</a:t>
            </a:r>
          </a:p>
        </p:txBody>
      </p:sp>
      <p:sp>
        <p:nvSpPr>
          <p:cNvPr id="8" name="Rectangle 7">
            <a:extLst>
              <a:ext uri="{FF2B5EF4-FFF2-40B4-BE49-F238E27FC236}">
                <a16:creationId xmlns:a16="http://schemas.microsoft.com/office/drawing/2014/main" id="{157A82F3-F6C4-4325-8C9C-7DF1AD06B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0"/>
            <a:ext cx="406212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8DA0F4-AA11-4230-908B-0AF16D542964}"/>
              </a:ext>
            </a:extLst>
          </p:cNvPr>
          <p:cNvSpPr>
            <a:spLocks noGrp="1"/>
          </p:cNvSpPr>
          <p:nvPr>
            <p:ph idx="1"/>
          </p:nvPr>
        </p:nvSpPr>
        <p:spPr>
          <a:xfrm>
            <a:off x="8533732" y="2173266"/>
            <a:ext cx="3254408" cy="2511468"/>
          </a:xfrm>
        </p:spPr>
        <p:txBody>
          <a:bodyPr vert="horz" lIns="91440" tIns="45720" rIns="91440" bIns="45720" rtlCol="0" anchor="ctr">
            <a:normAutofit/>
          </a:bodyPr>
          <a:lstStyle/>
          <a:p>
            <a:pPr marL="0" indent="0" algn="ctr">
              <a:buNone/>
            </a:pPr>
            <a:r>
              <a:rPr lang="en-US" sz="2400" dirty="0">
                <a:solidFill>
                  <a:schemeClr val="tx2">
                    <a:lumMod val="90000"/>
                  </a:schemeClr>
                </a:solidFill>
              </a:rPr>
              <a:t>A BOTTLE OF HAND SANITIZER!</a:t>
            </a:r>
          </a:p>
        </p:txBody>
      </p:sp>
    </p:spTree>
    <p:extLst>
      <p:ext uri="{BB962C8B-B14F-4D97-AF65-F5344CB8AC3E}">
        <p14:creationId xmlns:p14="http://schemas.microsoft.com/office/powerpoint/2010/main" val="327270769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F7EAFAA4-859B-42B4-AC85-F32CFE695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9085"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AC2226-EDDD-43E6-911C-AD91A7B4795A}"/>
              </a:ext>
            </a:extLst>
          </p:cNvPr>
          <p:cNvSpPr>
            <a:spLocks noGrp="1"/>
          </p:cNvSpPr>
          <p:nvPr>
            <p:ph type="title"/>
          </p:nvPr>
        </p:nvSpPr>
        <p:spPr>
          <a:xfrm>
            <a:off x="6923757" y="1290025"/>
            <a:ext cx="4475892" cy="1188720"/>
          </a:xfrm>
          <a:solidFill>
            <a:srgbClr val="FFFFFF"/>
          </a:solidFill>
          <a:ln>
            <a:solidFill>
              <a:srgbClr val="404040"/>
            </a:solidFill>
          </a:ln>
        </p:spPr>
        <p:txBody>
          <a:bodyPr>
            <a:normAutofit/>
          </a:bodyPr>
          <a:lstStyle/>
          <a:p>
            <a:r>
              <a:rPr lang="en-US"/>
              <a:t>Topics submitted for discussion</a:t>
            </a:r>
          </a:p>
        </p:txBody>
      </p:sp>
      <p:sp>
        <p:nvSpPr>
          <p:cNvPr id="29" name="Rectangle 28">
            <a:extLst>
              <a:ext uri="{FF2B5EF4-FFF2-40B4-BE49-F238E27FC236}">
                <a16:creationId xmlns:a16="http://schemas.microsoft.com/office/drawing/2014/main" id="{B3855DB9-46C3-47FA-992C-FC2BE58A7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966"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A2B401D5-BF67-49A4-8617-0C6BD886C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777"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See the source image">
            <a:extLst>
              <a:ext uri="{FF2B5EF4-FFF2-40B4-BE49-F238E27FC236}">
                <a16:creationId xmlns:a16="http://schemas.microsoft.com/office/drawing/2014/main" id="{7C545D4C-8731-49FD-947A-37DC0D5000CD}"/>
              </a:ext>
            </a:extLst>
          </p:cNvPr>
          <p:cNvPicPr/>
          <p:nvPr/>
        </p:nvPicPr>
        <p:blipFill rotWithShape="1">
          <a:blip r:embed="rId3">
            <a:extLst>
              <a:ext uri="{28A0092B-C50C-407E-A947-70E740481C1C}">
                <a14:useLocalDpi xmlns:a14="http://schemas.microsoft.com/office/drawing/2010/main" val="0"/>
              </a:ext>
            </a:extLst>
          </a:blip>
          <a:srcRect l="5765" r="8058" b="-1"/>
          <a:stretch/>
        </p:blipFill>
        <p:spPr bwMode="auto">
          <a:xfrm>
            <a:off x="1132454" y="1126397"/>
            <a:ext cx="3867912" cy="4288536"/>
          </a:xfrm>
          <a:prstGeom prst="rect">
            <a:avLst/>
          </a:prstGeom>
          <a:noFill/>
        </p:spPr>
      </p:pic>
      <p:sp>
        <p:nvSpPr>
          <p:cNvPr id="3" name="Content Placeholder 2">
            <a:extLst>
              <a:ext uri="{FF2B5EF4-FFF2-40B4-BE49-F238E27FC236}">
                <a16:creationId xmlns:a16="http://schemas.microsoft.com/office/drawing/2014/main" id="{2E616736-F005-42A9-9107-F330E2F568C3}"/>
              </a:ext>
            </a:extLst>
          </p:cNvPr>
          <p:cNvSpPr>
            <a:spLocks noGrp="1"/>
          </p:cNvSpPr>
          <p:nvPr>
            <p:ph idx="1"/>
          </p:nvPr>
        </p:nvSpPr>
        <p:spPr>
          <a:xfrm>
            <a:off x="6923757" y="2858703"/>
            <a:ext cx="4475892" cy="3042547"/>
          </a:xfrm>
        </p:spPr>
        <p:txBody>
          <a:bodyPr>
            <a:normAutofit/>
          </a:bodyPr>
          <a:lstStyle/>
          <a:p>
            <a:pPr marL="0" indent="0">
              <a:buNone/>
            </a:pPr>
            <a:r>
              <a:rPr lang="en-US">
                <a:solidFill>
                  <a:srgbClr val="FFFFFF"/>
                </a:solidFill>
              </a:rPr>
              <a:t>Holy Cow!</a:t>
            </a:r>
          </a:p>
          <a:p>
            <a:pPr marL="0" indent="0">
              <a:buNone/>
            </a:pPr>
            <a:r>
              <a:rPr lang="en-US">
                <a:solidFill>
                  <a:srgbClr val="FFFFFF"/>
                </a:solidFill>
              </a:rPr>
              <a:t>As usual we we have a lot to talk about!</a:t>
            </a:r>
          </a:p>
        </p:txBody>
      </p:sp>
    </p:spTree>
    <p:extLst>
      <p:ext uri="{BB962C8B-B14F-4D97-AF65-F5344CB8AC3E}">
        <p14:creationId xmlns:p14="http://schemas.microsoft.com/office/powerpoint/2010/main" val="1262434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3F523B-5655-4CFA-A0A4-A27CAC10B010}"/>
              </a:ext>
            </a:extLst>
          </p:cNvPr>
          <p:cNvSpPr>
            <a:spLocks noGrp="1"/>
          </p:cNvSpPr>
          <p:nvPr>
            <p:ph type="title"/>
          </p:nvPr>
        </p:nvSpPr>
        <p:spPr>
          <a:xfrm>
            <a:off x="2231136" y="467418"/>
            <a:ext cx="7729728" cy="1188720"/>
          </a:xfrm>
          <a:solidFill>
            <a:srgbClr val="FFFFFF"/>
          </a:solidFill>
        </p:spPr>
        <p:txBody>
          <a:bodyPr>
            <a:normAutofit/>
          </a:bodyPr>
          <a:lstStyle/>
          <a:p>
            <a:r>
              <a:rPr lang="en-US" dirty="0"/>
              <a:t>TOPICS</a:t>
            </a:r>
          </a:p>
        </p:txBody>
      </p:sp>
      <p:sp>
        <p:nvSpPr>
          <p:cNvPr id="3" name="Content Placeholder 2">
            <a:extLst>
              <a:ext uri="{FF2B5EF4-FFF2-40B4-BE49-F238E27FC236}">
                <a16:creationId xmlns:a16="http://schemas.microsoft.com/office/drawing/2014/main" id="{AD0A13B5-8618-4A6B-A79E-C39B8B87283B}"/>
              </a:ext>
            </a:extLst>
          </p:cNvPr>
          <p:cNvSpPr>
            <a:spLocks noGrp="1"/>
          </p:cNvSpPr>
          <p:nvPr>
            <p:ph idx="1"/>
          </p:nvPr>
        </p:nvSpPr>
        <p:spPr>
          <a:xfrm>
            <a:off x="1706062" y="2291262"/>
            <a:ext cx="8779512" cy="2879256"/>
          </a:xfrm>
        </p:spPr>
        <p:txBody>
          <a:bodyPr>
            <a:normAutofit fontScale="32500" lnSpcReduction="20000"/>
          </a:bodyPr>
          <a:lstStyle/>
          <a:p>
            <a:pPr marL="0" marR="0" indent="0">
              <a:spcBef>
                <a:spcPts val="0"/>
              </a:spcBef>
              <a:spcAft>
                <a:spcPts val="600"/>
              </a:spcAft>
              <a:buNone/>
            </a:pPr>
            <a:r>
              <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Telework and policies – justified reasons as to why some positions can be work from home and others not</a:t>
            </a:r>
          </a:p>
          <a:p>
            <a:pPr marL="742950" marR="0" indent="-742950">
              <a:spcBef>
                <a:spcPts val="0"/>
              </a:spcBef>
              <a:spcAft>
                <a:spcPts val="600"/>
              </a:spcAft>
              <a:buAutoNum type="arabicPeriod"/>
            </a:pPr>
            <a:endPar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r>
              <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 Board Members &amp; Meetings House Keeping with COVID</a:t>
            </a:r>
          </a:p>
          <a:p>
            <a:pPr marL="571500" lvl="1" indent="-342900">
              <a:spcBef>
                <a:spcPts val="0"/>
              </a:spcBef>
              <a:spcAft>
                <a:spcPts val="600"/>
              </a:spcAft>
              <a:buFont typeface="Symbol" panose="05050102010706020507" pitchFamily="18" charset="2"/>
              <a:buChar char=""/>
            </a:pPr>
            <a:r>
              <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Are others having a hard time getting their Boards to comply?  </a:t>
            </a:r>
          </a:p>
          <a:p>
            <a:pPr marL="571500" lvl="1" indent="-342900">
              <a:spcBef>
                <a:spcPts val="0"/>
              </a:spcBef>
              <a:spcAft>
                <a:spcPts val="600"/>
              </a:spcAft>
              <a:buFont typeface="Symbol" panose="05050102010706020507" pitchFamily="18" charset="2"/>
              <a:buChar char=""/>
            </a:pPr>
            <a:r>
              <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require</a:t>
            </a: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ment of who is allowed and the meetings and who isn’t?</a:t>
            </a:r>
          </a:p>
          <a:p>
            <a:pPr marL="571500" lvl="1" indent="-342900">
              <a:spcBef>
                <a:spcPts val="0"/>
              </a:spcBef>
              <a:spcAft>
                <a:spcPts val="600"/>
              </a:spcAft>
              <a:buFont typeface="Symbol" panose="05050102010706020507" pitchFamily="18" charset="2"/>
              <a:buChar char=""/>
            </a:pPr>
            <a:r>
              <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Is it OK for a Fire Chief to choose who can or cant attend in person?</a:t>
            </a:r>
          </a:p>
          <a:p>
            <a:pPr marL="571500" lvl="1" indent="-342900">
              <a:spcBef>
                <a:spcPts val="0"/>
              </a:spcBef>
              <a:spcAft>
                <a:spcPts val="600"/>
              </a:spcAft>
              <a:buFont typeface="Symbol" panose="05050102010706020507" pitchFamily="18" charset="2"/>
              <a:buChar char=""/>
            </a:pPr>
            <a:r>
              <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Question: What is the extent office personnel have if it is known board meetings are not being handled correctly?</a:t>
            </a:r>
          </a:p>
          <a:p>
            <a:pPr marL="0" marR="0" indent="0">
              <a:spcBef>
                <a:spcPts val="0"/>
              </a:spcBef>
              <a:spcAft>
                <a:spcPts val="600"/>
              </a:spcAft>
              <a:buNone/>
            </a:pPr>
            <a:r>
              <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r>
              <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Could you provide an update to the payroll tax deferment? </a:t>
            </a:r>
          </a:p>
          <a:p>
            <a:pPr marL="0" marR="0" indent="0">
              <a:spcBef>
                <a:spcPts val="0"/>
              </a:spcBef>
              <a:spcAft>
                <a:spcPts val="600"/>
              </a:spcAft>
              <a:buNone/>
            </a:pPr>
            <a:endParaRPr lang="en-US" sz="36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600"/>
              </a:spcAft>
              <a:buNone/>
            </a:pP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4. Working from home – compensation for your staff – what are you providing?</a:t>
            </a:r>
          </a:p>
          <a:p>
            <a:pPr marL="0" marR="0" indent="0">
              <a:spcBef>
                <a:spcPts val="0"/>
              </a:spcBef>
              <a:spcAft>
                <a:spcPts val="600"/>
              </a:spcAft>
              <a:buNone/>
            </a:pP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600"/>
              </a:spcAft>
              <a:buNone/>
            </a:pPr>
            <a:r>
              <a:rPr lang="en-US"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 </a:t>
            </a: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7248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C450-3982-4F1D-BBA4-179C5FD5990D}"/>
              </a:ext>
            </a:extLst>
          </p:cNvPr>
          <p:cNvSpPr>
            <a:spLocks noGrp="1"/>
          </p:cNvSpPr>
          <p:nvPr>
            <p:ph type="title"/>
          </p:nvPr>
        </p:nvSpPr>
        <p:spPr>
          <a:xfrm>
            <a:off x="965198" y="2474895"/>
            <a:ext cx="6212764" cy="1908215"/>
          </a:xfrm>
          <a:noFill/>
          <a:ln>
            <a:solidFill>
              <a:schemeClr val="tx1"/>
            </a:solidFill>
          </a:ln>
        </p:spPr>
        <p:txBody>
          <a:bodyPr vert="horz" wrap="square" lIns="274320" tIns="182880" rIns="274320" bIns="182880" rtlCol="0" anchor="ctr" anchorCtr="1">
            <a:normAutofit/>
          </a:bodyPr>
          <a:lstStyle/>
          <a:p>
            <a:r>
              <a:rPr lang="en-US" sz="3700" kern="1200" cap="all" spc="200" baseline="0">
                <a:solidFill>
                  <a:schemeClr val="tx1"/>
                </a:solidFill>
                <a:latin typeface="+mj-lt"/>
                <a:ea typeface="+mj-ea"/>
                <a:cs typeface="+mj-cs"/>
              </a:rPr>
              <a:t>Scavenger hunt item 3 - Go find and bring to the camera</a:t>
            </a:r>
          </a:p>
        </p:txBody>
      </p:sp>
      <p:sp>
        <p:nvSpPr>
          <p:cNvPr id="8" name="Rectangle 7">
            <a:extLst>
              <a:ext uri="{FF2B5EF4-FFF2-40B4-BE49-F238E27FC236}">
                <a16:creationId xmlns:a16="http://schemas.microsoft.com/office/drawing/2014/main" id="{157A82F3-F6C4-4325-8C9C-7DF1AD06B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0"/>
            <a:ext cx="406212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8DA0F4-AA11-4230-908B-0AF16D542964}"/>
              </a:ext>
            </a:extLst>
          </p:cNvPr>
          <p:cNvSpPr>
            <a:spLocks noGrp="1"/>
          </p:cNvSpPr>
          <p:nvPr>
            <p:ph idx="1"/>
          </p:nvPr>
        </p:nvSpPr>
        <p:spPr>
          <a:xfrm>
            <a:off x="8533732" y="2173266"/>
            <a:ext cx="3254408" cy="2511468"/>
          </a:xfrm>
        </p:spPr>
        <p:txBody>
          <a:bodyPr vert="horz" lIns="91440" tIns="45720" rIns="91440" bIns="45720" rtlCol="0" anchor="ctr">
            <a:normAutofit/>
          </a:bodyPr>
          <a:lstStyle/>
          <a:p>
            <a:pPr marL="0" indent="0" algn="ctr">
              <a:buNone/>
            </a:pPr>
            <a:r>
              <a:rPr lang="en-US" sz="2400" dirty="0">
                <a:solidFill>
                  <a:schemeClr val="tx2">
                    <a:lumMod val="90000"/>
                  </a:schemeClr>
                </a:solidFill>
              </a:rPr>
              <a:t>YOUR FAVORITE FRAMED PHOTO OF YOUR FAMILY OR YOUR PET OR FROM A TRIP YOU TOOK!</a:t>
            </a:r>
          </a:p>
        </p:txBody>
      </p:sp>
    </p:spTree>
    <p:extLst>
      <p:ext uri="{BB962C8B-B14F-4D97-AF65-F5344CB8AC3E}">
        <p14:creationId xmlns:p14="http://schemas.microsoft.com/office/powerpoint/2010/main" val="3818272008"/>
      </p:ext>
    </p:extLst>
  </p:cSld>
  <p:clrMapOvr>
    <a:overrideClrMapping bg1="dk1" tx1="lt1" bg2="dk2" tx2="lt2" accent1="accent1" accent2="accent2" accent3="accent3" accent4="accent4" accent5="accent5" accent6="accent6" hlink="hlink" folHlink="folHlink"/>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301F4B-88FC-4A86-9A18-05081F14566B}"/>
              </a:ext>
            </a:extLst>
          </p:cNvPr>
          <p:cNvSpPr>
            <a:spLocks noGrp="1"/>
          </p:cNvSpPr>
          <p:nvPr>
            <p:ph type="title"/>
          </p:nvPr>
        </p:nvSpPr>
        <p:spPr>
          <a:xfrm>
            <a:off x="2231136" y="467418"/>
            <a:ext cx="7729728" cy="1188720"/>
          </a:xfrm>
          <a:solidFill>
            <a:srgbClr val="FFFFFF"/>
          </a:solidFill>
        </p:spPr>
        <p:txBody>
          <a:bodyPr>
            <a:normAutofit/>
          </a:bodyPr>
          <a:lstStyle/>
          <a:p>
            <a:r>
              <a:rPr lang="en-US" dirty="0"/>
              <a:t>Topics</a:t>
            </a:r>
          </a:p>
        </p:txBody>
      </p:sp>
      <p:sp>
        <p:nvSpPr>
          <p:cNvPr id="3" name="Content Placeholder 2">
            <a:extLst>
              <a:ext uri="{FF2B5EF4-FFF2-40B4-BE49-F238E27FC236}">
                <a16:creationId xmlns:a16="http://schemas.microsoft.com/office/drawing/2014/main" id="{3D24472D-DDD0-486A-943D-EB4B26AF3CD1}"/>
              </a:ext>
            </a:extLst>
          </p:cNvPr>
          <p:cNvSpPr>
            <a:spLocks noGrp="1"/>
          </p:cNvSpPr>
          <p:nvPr>
            <p:ph idx="1"/>
          </p:nvPr>
        </p:nvSpPr>
        <p:spPr>
          <a:xfrm>
            <a:off x="1706062" y="1843590"/>
            <a:ext cx="8779512" cy="3326928"/>
          </a:xfrm>
        </p:spPr>
        <p:txBody>
          <a:bodyPr>
            <a:normAutofit fontScale="85000" lnSpcReduction="10000"/>
          </a:bodyPr>
          <a:lstStyle/>
          <a:p>
            <a:pPr marL="0" marR="0" indent="0">
              <a:lnSpc>
                <a:spcPct val="90000"/>
              </a:lnSpc>
              <a:spcBef>
                <a:spcPts val="0"/>
              </a:spcBef>
              <a:spcAft>
                <a:spcPts val="600"/>
              </a:spcAft>
              <a:buNone/>
            </a:pPr>
            <a:r>
              <a:rPr lang="en-US" sz="2400" dirty="0">
                <a:solidFill>
                  <a:srgbClr val="404040"/>
                </a:solidFill>
                <a:effectLst/>
                <a:latin typeface="Calibri" panose="020F0502020204030204" pitchFamily="34" charset="0"/>
                <a:ea typeface="Times New Roman" panose="02020603050405020304" pitchFamily="18" charset="0"/>
                <a:cs typeface="Calibri" panose="020F0502020204030204" pitchFamily="34" charset="0"/>
              </a:rPr>
              <a:t>5. Does anyone have language in their recruitment announcements, job descriptions, and/or annual performance evaluation forms about diversity, equity and inclusion essential knowledge/skills/abilities or performance expectations?</a:t>
            </a:r>
          </a:p>
          <a:p>
            <a:pPr marL="0" marR="0" indent="0">
              <a:lnSpc>
                <a:spcPct val="90000"/>
              </a:lnSpc>
              <a:spcBef>
                <a:spcPts val="0"/>
              </a:spcBef>
              <a:spcAft>
                <a:spcPts val="600"/>
              </a:spcAft>
              <a:buNone/>
            </a:pPr>
            <a:endParaRPr lang="en-US" sz="2400" dirty="0">
              <a:solidFill>
                <a:srgbClr val="404040"/>
              </a:solidFill>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90000"/>
              </a:lnSpc>
              <a:spcBef>
                <a:spcPts val="0"/>
              </a:spcBef>
              <a:spcAft>
                <a:spcPts val="600"/>
              </a:spcAft>
              <a:buNone/>
            </a:pPr>
            <a:r>
              <a:rPr lang="en-US" sz="2400" dirty="0">
                <a:solidFill>
                  <a:srgbClr val="404040"/>
                </a:solidFill>
                <a:effectLst/>
                <a:latin typeface="Calibri" panose="020F0502020204030204" pitchFamily="34" charset="0"/>
                <a:ea typeface="Times New Roman" panose="02020603050405020304" pitchFamily="18" charset="0"/>
                <a:cs typeface="Calibri" panose="020F0502020204030204" pitchFamily="34" charset="0"/>
              </a:rPr>
              <a:t>6. Is anyone who routinely works with houseless communities willing to share tips on engaging these communities in conversations about conservation in a safe and respectful way (or engaging just in general)?</a:t>
            </a:r>
          </a:p>
          <a:p>
            <a:pPr marL="0" marR="0" indent="0">
              <a:lnSpc>
                <a:spcPct val="90000"/>
              </a:lnSpc>
              <a:spcBef>
                <a:spcPts val="0"/>
              </a:spcBef>
              <a:spcAft>
                <a:spcPts val="600"/>
              </a:spcAft>
              <a:buNone/>
            </a:pPr>
            <a:endParaRPr lang="en-US" sz="2400" dirty="0">
              <a:solidFill>
                <a:srgbClr val="404040"/>
              </a:solidFill>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90000"/>
              </a:lnSpc>
              <a:spcBef>
                <a:spcPts val="0"/>
              </a:spcBef>
              <a:spcAft>
                <a:spcPts val="600"/>
              </a:spcAft>
              <a:buNone/>
            </a:pPr>
            <a:r>
              <a:rPr lang="en-US" sz="2400" dirty="0">
                <a:solidFill>
                  <a:srgbClr val="404040"/>
                </a:solidFill>
                <a:effectLst/>
                <a:latin typeface="Calibri" panose="020F0502020204030204" pitchFamily="34" charset="0"/>
                <a:ea typeface="Times New Roman" panose="02020603050405020304" pitchFamily="18" charset="0"/>
                <a:cs typeface="Calibri" panose="020F0502020204030204" pitchFamily="34" charset="0"/>
              </a:rPr>
              <a:t>7. Does anyone have language in their employee handbook about hiring practices that enables their Special District to hire from within instead of advertising externally if there is a current employee that meets all requirements of the job?</a:t>
            </a:r>
            <a:endParaRPr lang="en-US" sz="2400" dirty="0">
              <a:solidFill>
                <a:srgbClr val="404040"/>
              </a:solidFill>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90000"/>
              </a:lnSpc>
              <a:spcBef>
                <a:spcPts val="0"/>
              </a:spcBef>
              <a:spcAft>
                <a:spcPts val="600"/>
              </a:spcAft>
              <a:buNone/>
            </a:pPr>
            <a:endParaRPr lang="en-US" sz="1500" dirty="0">
              <a:solidFill>
                <a:srgbClr val="404040"/>
              </a:solidFill>
            </a:endParaRPr>
          </a:p>
        </p:txBody>
      </p:sp>
    </p:spTree>
    <p:extLst>
      <p:ext uri="{BB962C8B-B14F-4D97-AF65-F5344CB8AC3E}">
        <p14:creationId xmlns:p14="http://schemas.microsoft.com/office/powerpoint/2010/main" val="112794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C450-3982-4F1D-BBA4-179C5FD5990D}"/>
              </a:ext>
            </a:extLst>
          </p:cNvPr>
          <p:cNvSpPr>
            <a:spLocks noGrp="1"/>
          </p:cNvSpPr>
          <p:nvPr>
            <p:ph type="title"/>
          </p:nvPr>
        </p:nvSpPr>
        <p:spPr>
          <a:xfrm>
            <a:off x="965198" y="2474895"/>
            <a:ext cx="6212764" cy="1908215"/>
          </a:xfrm>
          <a:noFill/>
          <a:ln>
            <a:solidFill>
              <a:schemeClr val="tx1"/>
            </a:solidFill>
          </a:ln>
        </p:spPr>
        <p:txBody>
          <a:bodyPr vert="horz" wrap="square" lIns="274320" tIns="182880" rIns="274320" bIns="182880" rtlCol="0" anchor="ctr" anchorCtr="1">
            <a:normAutofit/>
          </a:bodyPr>
          <a:lstStyle/>
          <a:p>
            <a:r>
              <a:rPr lang="en-US" sz="3700" kern="1200" cap="all" spc="200" baseline="0" dirty="0">
                <a:solidFill>
                  <a:schemeClr val="tx1"/>
                </a:solidFill>
                <a:latin typeface="+mj-lt"/>
                <a:ea typeface="+mj-ea"/>
                <a:cs typeface="+mj-cs"/>
              </a:rPr>
              <a:t>Scavenger hunt item 4 - Go find and bring to the camera</a:t>
            </a:r>
          </a:p>
        </p:txBody>
      </p:sp>
      <p:sp>
        <p:nvSpPr>
          <p:cNvPr id="8" name="Rectangle 7">
            <a:extLst>
              <a:ext uri="{FF2B5EF4-FFF2-40B4-BE49-F238E27FC236}">
                <a16:creationId xmlns:a16="http://schemas.microsoft.com/office/drawing/2014/main" id="{157A82F3-F6C4-4325-8C9C-7DF1AD06B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0"/>
            <a:ext cx="406212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8DA0F4-AA11-4230-908B-0AF16D542964}"/>
              </a:ext>
            </a:extLst>
          </p:cNvPr>
          <p:cNvSpPr>
            <a:spLocks noGrp="1"/>
          </p:cNvSpPr>
          <p:nvPr>
            <p:ph idx="1"/>
          </p:nvPr>
        </p:nvSpPr>
        <p:spPr>
          <a:xfrm>
            <a:off x="8533732" y="2173266"/>
            <a:ext cx="3254408" cy="2511468"/>
          </a:xfrm>
        </p:spPr>
        <p:txBody>
          <a:bodyPr vert="horz" lIns="91440" tIns="45720" rIns="91440" bIns="45720" rtlCol="0" anchor="ctr">
            <a:normAutofit/>
          </a:bodyPr>
          <a:lstStyle/>
          <a:p>
            <a:pPr marL="0" indent="0" algn="ctr">
              <a:buNone/>
            </a:pPr>
            <a:r>
              <a:rPr lang="en-US" sz="2400" dirty="0">
                <a:solidFill>
                  <a:schemeClr val="tx2">
                    <a:lumMod val="90000"/>
                  </a:schemeClr>
                </a:solidFill>
              </a:rPr>
              <a:t>YOUR FAVORITE (OR MAYBE NOT SO FAVORITE) HAT AND YOU MUST WEAR IT ON CAMERA!</a:t>
            </a:r>
          </a:p>
        </p:txBody>
      </p:sp>
    </p:spTree>
    <p:extLst>
      <p:ext uri="{BB962C8B-B14F-4D97-AF65-F5344CB8AC3E}">
        <p14:creationId xmlns:p14="http://schemas.microsoft.com/office/powerpoint/2010/main" val="17658462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301F4B-88FC-4A86-9A18-05081F14566B}"/>
              </a:ext>
            </a:extLst>
          </p:cNvPr>
          <p:cNvSpPr>
            <a:spLocks noGrp="1"/>
          </p:cNvSpPr>
          <p:nvPr>
            <p:ph type="title"/>
          </p:nvPr>
        </p:nvSpPr>
        <p:spPr>
          <a:xfrm>
            <a:off x="2231136" y="467418"/>
            <a:ext cx="7729728" cy="1188720"/>
          </a:xfrm>
          <a:solidFill>
            <a:srgbClr val="FFFFFF"/>
          </a:solidFill>
        </p:spPr>
        <p:txBody>
          <a:bodyPr>
            <a:normAutofit/>
          </a:bodyPr>
          <a:lstStyle/>
          <a:p>
            <a:r>
              <a:rPr lang="en-US" dirty="0"/>
              <a:t>Topics</a:t>
            </a:r>
          </a:p>
        </p:txBody>
      </p:sp>
      <p:sp>
        <p:nvSpPr>
          <p:cNvPr id="3" name="Content Placeholder 2">
            <a:extLst>
              <a:ext uri="{FF2B5EF4-FFF2-40B4-BE49-F238E27FC236}">
                <a16:creationId xmlns:a16="http://schemas.microsoft.com/office/drawing/2014/main" id="{3D24472D-DDD0-486A-943D-EB4B26AF3CD1}"/>
              </a:ext>
            </a:extLst>
          </p:cNvPr>
          <p:cNvSpPr>
            <a:spLocks noGrp="1"/>
          </p:cNvSpPr>
          <p:nvPr>
            <p:ph idx="1"/>
          </p:nvPr>
        </p:nvSpPr>
        <p:spPr>
          <a:xfrm>
            <a:off x="1706062" y="2291262"/>
            <a:ext cx="8779512" cy="2879256"/>
          </a:xfrm>
        </p:spPr>
        <p:txBody>
          <a:bodyPr>
            <a:normAutofit/>
          </a:bodyPr>
          <a:lstStyle/>
          <a:p>
            <a:pPr marL="0" marR="0" indent="0">
              <a:lnSpc>
                <a:spcPct val="90000"/>
              </a:lnSpc>
              <a:spcBef>
                <a:spcPts val="0"/>
              </a:spcBef>
              <a:spcAft>
                <a:spcPts val="600"/>
              </a:spcAft>
              <a:buNone/>
            </a:pPr>
            <a:r>
              <a:rPr lang="en-US" sz="2400" dirty="0">
                <a:solidFill>
                  <a:srgbClr val="404040"/>
                </a:solidFill>
                <a:effectLst/>
                <a:latin typeface="Calibri" panose="020F0502020204030204" pitchFamily="34" charset="0"/>
                <a:ea typeface="Times New Roman" panose="02020603050405020304" pitchFamily="18" charset="0"/>
                <a:cs typeface="Calibri" panose="020F0502020204030204" pitchFamily="34" charset="0"/>
              </a:rPr>
              <a:t>8. Does anyone have transition readiness planning or succession planning documents for their District they would be willing to share?</a:t>
            </a:r>
          </a:p>
          <a:p>
            <a:pPr marL="0" marR="0" indent="0">
              <a:lnSpc>
                <a:spcPct val="90000"/>
              </a:lnSpc>
              <a:spcBef>
                <a:spcPts val="0"/>
              </a:spcBef>
              <a:spcAft>
                <a:spcPts val="600"/>
              </a:spcAft>
              <a:buNone/>
            </a:pPr>
            <a:endParaRPr lang="en-US" sz="2400" dirty="0">
              <a:solidFill>
                <a:srgbClr val="404040"/>
              </a:solidFill>
              <a:latin typeface="Calibri" panose="020F0502020204030204" pitchFamily="34" charset="0"/>
              <a:ea typeface="Times New Roman" panose="02020603050405020304" pitchFamily="18" charset="0"/>
              <a:cs typeface="Calibri" panose="020F0502020204030204" pitchFamily="34" charset="0"/>
            </a:endParaRPr>
          </a:p>
          <a:p>
            <a:pPr marL="0" marR="0" indent="0">
              <a:lnSpc>
                <a:spcPct val="90000"/>
              </a:lnSpc>
              <a:spcBef>
                <a:spcPts val="0"/>
              </a:spcBef>
              <a:spcAft>
                <a:spcPts val="600"/>
              </a:spcAft>
              <a:buNone/>
            </a:pPr>
            <a:r>
              <a:rPr lang="en-US" sz="2400" dirty="0">
                <a:solidFill>
                  <a:srgbClr val="404040"/>
                </a:solidFill>
                <a:latin typeface="Calibri" panose="020F0502020204030204" pitchFamily="34" charset="0"/>
                <a:ea typeface="Calibri" panose="020F0502020204030204" pitchFamily="34" charset="0"/>
                <a:cs typeface="Calibri" panose="020F0502020204030204" pitchFamily="34" charset="0"/>
              </a:rPr>
              <a:t>9. A district was looking for a rehire policy.  Anyone have one to share?  Discuss your rehire policies.</a:t>
            </a:r>
          </a:p>
          <a:p>
            <a:pPr marL="0" marR="0" indent="0">
              <a:lnSpc>
                <a:spcPct val="90000"/>
              </a:lnSpc>
              <a:spcBef>
                <a:spcPts val="0"/>
              </a:spcBef>
              <a:spcAft>
                <a:spcPts val="600"/>
              </a:spcAft>
              <a:buNone/>
            </a:pPr>
            <a:endParaRPr lang="en-US" sz="240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nSpc>
                <a:spcPct val="90000"/>
              </a:lnSpc>
              <a:spcBef>
                <a:spcPts val="0"/>
              </a:spcBef>
              <a:spcAft>
                <a:spcPts val="600"/>
              </a:spcAft>
              <a:buNone/>
            </a:pPr>
            <a:r>
              <a:rPr lang="en-US" sz="2400" dirty="0">
                <a:solidFill>
                  <a:srgbClr val="404040"/>
                </a:solidFill>
                <a:latin typeface="Calibri" panose="020F0502020204030204" pitchFamily="34" charset="0"/>
                <a:ea typeface="Calibri" panose="020F0502020204030204" pitchFamily="34" charset="0"/>
                <a:cs typeface="Calibri" panose="020F0502020204030204" pitchFamily="34" charset="0"/>
              </a:rPr>
              <a:t>10. </a:t>
            </a:r>
            <a:r>
              <a:rPr lang="en-US" sz="2400">
                <a:solidFill>
                  <a:srgbClr val="404040"/>
                </a:solidFill>
                <a:latin typeface="Calibri" panose="020F0502020204030204" pitchFamily="34" charset="0"/>
                <a:ea typeface="Calibri" panose="020F0502020204030204" pitchFamily="34" charset="0"/>
                <a:cs typeface="Calibri" panose="020F0502020204030204" pitchFamily="34" charset="0"/>
              </a:rPr>
              <a:t>Now what? - </a:t>
            </a:r>
            <a:r>
              <a:rPr lang="en-US" sz="2400" dirty="0">
                <a:solidFill>
                  <a:srgbClr val="404040"/>
                </a:solidFill>
                <a:latin typeface="Calibri" panose="020F0502020204030204" pitchFamily="34" charset="0"/>
                <a:ea typeface="Calibri" panose="020F0502020204030204" pitchFamily="34" charset="0"/>
                <a:cs typeface="Calibri" panose="020F0502020204030204" pitchFamily="34" charset="0"/>
              </a:rPr>
              <a:t>what else is there you would like to discuss?</a:t>
            </a:r>
            <a:endParaRPr lang="en-US" sz="2400" dirty="0">
              <a:solidFill>
                <a:srgbClr val="404040"/>
              </a:solidFill>
              <a:effectLst/>
              <a:latin typeface="Calibri" panose="020F0502020204030204" pitchFamily="34" charset="0"/>
              <a:ea typeface="Calibri" panose="020F0502020204030204" pitchFamily="34" charset="0"/>
              <a:cs typeface="Calibri" panose="020F0502020204030204" pitchFamily="34" charset="0"/>
            </a:endParaRPr>
          </a:p>
          <a:p>
            <a:pPr>
              <a:lnSpc>
                <a:spcPct val="90000"/>
              </a:lnSpc>
            </a:pPr>
            <a:endParaRPr lang="en-US" sz="1300" dirty="0">
              <a:solidFill>
                <a:srgbClr val="404040"/>
              </a:solidFill>
            </a:endParaRPr>
          </a:p>
        </p:txBody>
      </p:sp>
    </p:spTree>
    <p:extLst>
      <p:ext uri="{BB962C8B-B14F-4D97-AF65-F5344CB8AC3E}">
        <p14:creationId xmlns:p14="http://schemas.microsoft.com/office/powerpoint/2010/main" val="1370944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C450-3982-4F1D-BBA4-179C5FD5990D}"/>
              </a:ext>
            </a:extLst>
          </p:cNvPr>
          <p:cNvSpPr>
            <a:spLocks noGrp="1"/>
          </p:cNvSpPr>
          <p:nvPr>
            <p:ph type="title"/>
          </p:nvPr>
        </p:nvSpPr>
        <p:spPr>
          <a:xfrm>
            <a:off x="965198" y="2474895"/>
            <a:ext cx="6212764" cy="1908215"/>
          </a:xfrm>
          <a:noFill/>
          <a:ln>
            <a:solidFill>
              <a:schemeClr val="tx1"/>
            </a:solidFill>
          </a:ln>
        </p:spPr>
        <p:txBody>
          <a:bodyPr vert="horz" wrap="square" lIns="274320" tIns="182880" rIns="274320" bIns="182880" rtlCol="0" anchor="ctr" anchorCtr="1">
            <a:normAutofit/>
          </a:bodyPr>
          <a:lstStyle/>
          <a:p>
            <a:r>
              <a:rPr lang="en-US" sz="3700" kern="1200" cap="all" spc="200" baseline="0" dirty="0">
                <a:solidFill>
                  <a:schemeClr val="tx1"/>
                </a:solidFill>
                <a:latin typeface="+mj-lt"/>
                <a:ea typeface="+mj-ea"/>
                <a:cs typeface="+mj-cs"/>
              </a:rPr>
              <a:t>Scavenger hunt item 5 - Go find and bring to the camera</a:t>
            </a:r>
          </a:p>
        </p:txBody>
      </p:sp>
      <p:sp>
        <p:nvSpPr>
          <p:cNvPr id="8" name="Rectangle 7">
            <a:extLst>
              <a:ext uri="{FF2B5EF4-FFF2-40B4-BE49-F238E27FC236}">
                <a16:creationId xmlns:a16="http://schemas.microsoft.com/office/drawing/2014/main" id="{157A82F3-F6C4-4325-8C9C-7DF1AD06B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0"/>
            <a:ext cx="4062128"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8DA0F4-AA11-4230-908B-0AF16D542964}"/>
              </a:ext>
            </a:extLst>
          </p:cNvPr>
          <p:cNvSpPr>
            <a:spLocks noGrp="1"/>
          </p:cNvSpPr>
          <p:nvPr>
            <p:ph idx="1"/>
          </p:nvPr>
        </p:nvSpPr>
        <p:spPr>
          <a:xfrm>
            <a:off x="8533732" y="2173266"/>
            <a:ext cx="3254408" cy="2511468"/>
          </a:xfrm>
        </p:spPr>
        <p:txBody>
          <a:bodyPr vert="horz" lIns="91440" tIns="45720" rIns="91440" bIns="45720" rtlCol="0" anchor="ctr">
            <a:normAutofit/>
          </a:bodyPr>
          <a:lstStyle/>
          <a:p>
            <a:pPr marL="0" indent="0" algn="ctr">
              <a:buNone/>
            </a:pPr>
            <a:r>
              <a:rPr lang="en-US" sz="2400" dirty="0">
                <a:solidFill>
                  <a:schemeClr val="tx2">
                    <a:lumMod val="90000"/>
                  </a:schemeClr>
                </a:solidFill>
              </a:rPr>
              <a:t>YOUR PET,  YOUR CHILD,  A VISITING NEIGHBOR,  A PLANT – ANYTHING ALIVE FROM YOUR HOME!</a:t>
            </a:r>
          </a:p>
        </p:txBody>
      </p:sp>
    </p:spTree>
    <p:extLst>
      <p:ext uri="{BB962C8B-B14F-4D97-AF65-F5344CB8AC3E}">
        <p14:creationId xmlns:p14="http://schemas.microsoft.com/office/powerpoint/2010/main" val="30160399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E1105B-76C4-4ED7-88D9-1A534C69A663}"/>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WELCOME</a:t>
            </a:r>
          </a:p>
        </p:txBody>
      </p:sp>
      <p:sp>
        <p:nvSpPr>
          <p:cNvPr id="3" name="Content Placeholder 2">
            <a:extLst>
              <a:ext uri="{FF2B5EF4-FFF2-40B4-BE49-F238E27FC236}">
                <a16:creationId xmlns:a16="http://schemas.microsoft.com/office/drawing/2014/main" id="{37414D07-BE21-4AB9-AA51-CD37500AAB43}"/>
              </a:ext>
            </a:extLst>
          </p:cNvPr>
          <p:cNvSpPr>
            <a:spLocks noGrp="1"/>
          </p:cNvSpPr>
          <p:nvPr>
            <p:ph idx="1"/>
          </p:nvPr>
        </p:nvSpPr>
        <p:spPr>
          <a:xfrm>
            <a:off x="5591694" y="1402080"/>
            <a:ext cx="6036887" cy="4053840"/>
          </a:xfrm>
        </p:spPr>
        <p:txBody>
          <a:bodyPr anchor="ctr">
            <a:normAutofit/>
          </a:bodyPr>
          <a:lstStyle/>
          <a:p>
            <a:r>
              <a:rPr lang="en-US" dirty="0"/>
              <a:t>Housekeeping</a:t>
            </a:r>
          </a:p>
          <a:p>
            <a:pPr lvl="1"/>
            <a:r>
              <a:rPr lang="en-US" b="1" dirty="0"/>
              <a:t>Restrooms</a:t>
            </a:r>
            <a:r>
              <a:rPr lang="en-US" dirty="0"/>
              <a:t> – Well, you know where those are.</a:t>
            </a:r>
          </a:p>
          <a:p>
            <a:pPr lvl="1"/>
            <a:r>
              <a:rPr lang="en-US" b="1" dirty="0"/>
              <a:t>Coffee</a:t>
            </a:r>
            <a:r>
              <a:rPr lang="en-US" dirty="0"/>
              <a:t> – I assume you can find that in your kitchen</a:t>
            </a:r>
          </a:p>
          <a:p>
            <a:pPr lvl="1"/>
            <a:r>
              <a:rPr lang="en-US" b="1" dirty="0"/>
              <a:t>Lunch</a:t>
            </a:r>
            <a:r>
              <a:rPr lang="en-US" dirty="0"/>
              <a:t> anywhere you like - Literally</a:t>
            </a:r>
          </a:p>
          <a:p>
            <a:pPr lvl="1"/>
            <a:r>
              <a:rPr lang="en-US" dirty="0" err="1"/>
              <a:t>WiFi</a:t>
            </a:r>
            <a:r>
              <a:rPr lang="en-US" dirty="0"/>
              <a:t> information on your desk</a:t>
            </a:r>
          </a:p>
          <a:p>
            <a:pPr lvl="1"/>
            <a:endParaRPr lang="en-US" dirty="0"/>
          </a:p>
          <a:p>
            <a:pPr lvl="1"/>
            <a:r>
              <a:rPr lang="en-US" dirty="0"/>
              <a:t>Questions? </a:t>
            </a:r>
          </a:p>
          <a:p>
            <a:endParaRPr lang="en-US" dirty="0"/>
          </a:p>
          <a:p>
            <a:pPr lvl="1"/>
            <a:endParaRPr lang="en-US" dirty="0"/>
          </a:p>
        </p:txBody>
      </p:sp>
    </p:spTree>
    <p:extLst>
      <p:ext uri="{BB962C8B-B14F-4D97-AF65-F5344CB8AC3E}">
        <p14:creationId xmlns:p14="http://schemas.microsoft.com/office/powerpoint/2010/main" val="264267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26" name="Rectangle 21">
            <a:extLst>
              <a:ext uri="{FF2B5EF4-FFF2-40B4-BE49-F238E27FC236}">
                <a16:creationId xmlns:a16="http://schemas.microsoft.com/office/drawing/2014/main" id="{930BC020-BDBF-49EB-9898-BAB5BF559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3">
            <a:extLst>
              <a:ext uri="{FF2B5EF4-FFF2-40B4-BE49-F238E27FC236}">
                <a16:creationId xmlns:a16="http://schemas.microsoft.com/office/drawing/2014/main" id="{64950C64-5D81-40F1-9601-8BA0D63BA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0"/>
            <a:ext cx="12192000" cy="3429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C6BC69-60AB-4F73-BEF8-79BCC542A018}"/>
              </a:ext>
            </a:extLst>
          </p:cNvPr>
          <p:cNvSpPr>
            <a:spLocks noGrp="1"/>
          </p:cNvSpPr>
          <p:nvPr>
            <p:ph type="title"/>
          </p:nvPr>
        </p:nvSpPr>
        <p:spPr>
          <a:xfrm>
            <a:off x="2231136" y="3781241"/>
            <a:ext cx="7729729" cy="855406"/>
          </a:xfrm>
          <a:noFill/>
          <a:ln>
            <a:solidFill>
              <a:schemeClr val="bg1"/>
            </a:solidFill>
          </a:ln>
        </p:spPr>
        <p:txBody>
          <a:bodyPr>
            <a:normAutofit/>
          </a:bodyPr>
          <a:lstStyle/>
          <a:p>
            <a:r>
              <a:rPr lang="en-US" sz="2400">
                <a:solidFill>
                  <a:schemeClr val="bg1"/>
                </a:solidFill>
              </a:rPr>
              <a:t>SDAO hr alliance - announcements</a:t>
            </a:r>
          </a:p>
        </p:txBody>
      </p:sp>
      <p:pic>
        <p:nvPicPr>
          <p:cNvPr id="4" name="Picture 3">
            <a:extLst>
              <a:ext uri="{FF2B5EF4-FFF2-40B4-BE49-F238E27FC236}">
                <a16:creationId xmlns:a16="http://schemas.microsoft.com/office/drawing/2014/main" id="{51DAD716-D3CA-4E64-88C5-7ED36B86B48D}"/>
              </a:ext>
            </a:extLst>
          </p:cNvPr>
          <p:cNvPicPr>
            <a:picLocks noChangeAspect="1"/>
          </p:cNvPicPr>
          <p:nvPr/>
        </p:nvPicPr>
        <p:blipFill>
          <a:blip r:embed="rId2"/>
          <a:stretch>
            <a:fillRect/>
          </a:stretch>
        </p:blipFill>
        <p:spPr>
          <a:xfrm>
            <a:off x="1481505" y="157452"/>
            <a:ext cx="9204967" cy="2968601"/>
          </a:xfrm>
          <a:prstGeom prst="rect">
            <a:avLst/>
          </a:prstGeom>
        </p:spPr>
      </p:pic>
      <p:sp>
        <p:nvSpPr>
          <p:cNvPr id="3" name="Content Placeholder 2">
            <a:extLst>
              <a:ext uri="{FF2B5EF4-FFF2-40B4-BE49-F238E27FC236}">
                <a16:creationId xmlns:a16="http://schemas.microsoft.com/office/drawing/2014/main" id="{D0F083D5-E709-4809-88B5-3436773D25EB}"/>
              </a:ext>
            </a:extLst>
          </p:cNvPr>
          <p:cNvSpPr>
            <a:spLocks noGrp="1"/>
          </p:cNvSpPr>
          <p:nvPr>
            <p:ph idx="1"/>
          </p:nvPr>
        </p:nvSpPr>
        <p:spPr>
          <a:xfrm>
            <a:off x="2238412" y="4846076"/>
            <a:ext cx="7715177" cy="1271556"/>
          </a:xfrm>
        </p:spPr>
        <p:txBody>
          <a:bodyPr>
            <a:normAutofit/>
          </a:bodyPr>
          <a:lstStyle/>
          <a:p>
            <a:pPr>
              <a:lnSpc>
                <a:spcPct val="90000"/>
              </a:lnSpc>
            </a:pPr>
            <a:r>
              <a:rPr lang="en-US" dirty="0">
                <a:solidFill>
                  <a:schemeClr val="bg1"/>
                </a:solidFill>
              </a:rPr>
              <a:t>Next Roundtable will be at pre-conference – working on details as conference will be virtual</a:t>
            </a:r>
          </a:p>
          <a:p>
            <a:pPr>
              <a:lnSpc>
                <a:spcPct val="90000"/>
              </a:lnSpc>
            </a:pPr>
            <a:r>
              <a:rPr lang="en-US" dirty="0">
                <a:solidFill>
                  <a:schemeClr val="bg1"/>
                </a:solidFill>
              </a:rPr>
              <a:t>We are all learning how to train and host and communicate in the virtual world so any feedback as to what you find most effective is welcome!</a:t>
            </a:r>
          </a:p>
          <a:p>
            <a:pPr>
              <a:lnSpc>
                <a:spcPct val="90000"/>
              </a:lnSpc>
            </a:pPr>
            <a:endParaRPr lang="en-US" dirty="0">
              <a:solidFill>
                <a:schemeClr val="bg1"/>
              </a:solidFill>
            </a:endParaRPr>
          </a:p>
        </p:txBody>
      </p:sp>
    </p:spTree>
    <p:extLst>
      <p:ext uri="{BB962C8B-B14F-4D97-AF65-F5344CB8AC3E}">
        <p14:creationId xmlns:p14="http://schemas.microsoft.com/office/powerpoint/2010/main" val="188573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BF5D7-AC56-4309-9F5C-98F360CAE190}"/>
              </a:ext>
            </a:extLst>
          </p:cNvPr>
          <p:cNvSpPr>
            <a:spLocks noGrp="1"/>
          </p:cNvSpPr>
          <p:nvPr>
            <p:ph type="title"/>
          </p:nvPr>
        </p:nvSpPr>
        <p:spPr>
          <a:xfrm>
            <a:off x="8312677" y="964692"/>
            <a:ext cx="3066937" cy="1188720"/>
          </a:xfrm>
        </p:spPr>
        <p:txBody>
          <a:bodyPr>
            <a:normAutofit/>
          </a:bodyPr>
          <a:lstStyle/>
          <a:p>
            <a:r>
              <a:rPr lang="en-US" dirty="0"/>
              <a:t>Hosts for today</a:t>
            </a:r>
          </a:p>
        </p:txBody>
      </p:sp>
      <p:sp>
        <p:nvSpPr>
          <p:cNvPr id="10" name="Rectangle 9">
            <a:extLst>
              <a:ext uri="{FF2B5EF4-FFF2-40B4-BE49-F238E27FC236}">
                <a16:creationId xmlns:a16="http://schemas.microsoft.com/office/drawing/2014/main" id="{A99FE660-E3DF-47E7-962D-66C6F6CE0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795"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8C29FEE-8E8F-43D5-AD23-EB4060B4D9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8415"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10;&#10;Description automatically generated">
            <a:extLst>
              <a:ext uri="{FF2B5EF4-FFF2-40B4-BE49-F238E27FC236}">
                <a16:creationId xmlns:a16="http://schemas.microsoft.com/office/drawing/2014/main" id="{71C258DB-9762-4C22-9DC5-D6EBB0AC2A59}"/>
              </a:ext>
            </a:extLst>
          </p:cNvPr>
          <p:cNvPicPr>
            <a:picLocks noChangeAspect="1"/>
          </p:cNvPicPr>
          <p:nvPr/>
        </p:nvPicPr>
        <p:blipFill>
          <a:blip r:embed="rId2"/>
          <a:stretch>
            <a:fillRect/>
          </a:stretch>
        </p:blipFill>
        <p:spPr>
          <a:xfrm>
            <a:off x="1442122" y="1293275"/>
            <a:ext cx="5630778" cy="4279392"/>
          </a:xfrm>
          <a:prstGeom prst="rect">
            <a:avLst/>
          </a:prstGeom>
        </p:spPr>
      </p:pic>
      <p:sp>
        <p:nvSpPr>
          <p:cNvPr id="3" name="Content Placeholder 2">
            <a:extLst>
              <a:ext uri="{FF2B5EF4-FFF2-40B4-BE49-F238E27FC236}">
                <a16:creationId xmlns:a16="http://schemas.microsoft.com/office/drawing/2014/main" id="{C0BC3DAD-F465-4E65-858D-95AD67F2DCB3}"/>
              </a:ext>
            </a:extLst>
          </p:cNvPr>
          <p:cNvSpPr>
            <a:spLocks noGrp="1"/>
          </p:cNvSpPr>
          <p:nvPr>
            <p:ph idx="1"/>
          </p:nvPr>
        </p:nvSpPr>
        <p:spPr>
          <a:xfrm>
            <a:off x="7863847" y="2494625"/>
            <a:ext cx="3511167" cy="3619689"/>
          </a:xfrm>
        </p:spPr>
        <p:txBody>
          <a:bodyPr>
            <a:normAutofit fontScale="92500" lnSpcReduction="20000"/>
          </a:bodyPr>
          <a:lstStyle/>
          <a:p>
            <a:pPr>
              <a:lnSpc>
                <a:spcPct val="90000"/>
              </a:lnSpc>
            </a:pPr>
            <a:r>
              <a:rPr lang="en-US" sz="1800" dirty="0"/>
              <a:t>Deborah Jeffries - HR Answers</a:t>
            </a:r>
          </a:p>
          <a:p>
            <a:pPr>
              <a:lnSpc>
                <a:spcPct val="90000"/>
              </a:lnSpc>
            </a:pPr>
            <a:r>
              <a:rPr lang="en-US" sz="1800" dirty="0"/>
              <a:t>Presentation on EI</a:t>
            </a:r>
          </a:p>
          <a:p>
            <a:pPr>
              <a:lnSpc>
                <a:spcPct val="90000"/>
              </a:lnSpc>
            </a:pPr>
            <a:endParaRPr lang="en-US" sz="1800" dirty="0"/>
          </a:p>
          <a:p>
            <a:pPr>
              <a:lnSpc>
                <a:spcPct val="90000"/>
              </a:lnSpc>
            </a:pPr>
            <a:r>
              <a:rPr lang="en-US" sz="1800" dirty="0"/>
              <a:t>Christian Boyd</a:t>
            </a:r>
          </a:p>
          <a:p>
            <a:pPr>
              <a:lnSpc>
                <a:spcPct val="90000"/>
              </a:lnSpc>
            </a:pPr>
            <a:r>
              <a:rPr lang="en-US" sz="1800" dirty="0"/>
              <a:t>Moderator Extraordinaire</a:t>
            </a:r>
          </a:p>
          <a:p>
            <a:pPr>
              <a:lnSpc>
                <a:spcPct val="90000"/>
              </a:lnSpc>
            </a:pPr>
            <a:endParaRPr lang="en-US" sz="1800" dirty="0"/>
          </a:p>
          <a:p>
            <a:pPr>
              <a:lnSpc>
                <a:spcPct val="90000"/>
              </a:lnSpc>
            </a:pPr>
            <a:r>
              <a:rPr lang="en-US" sz="1800" dirty="0"/>
              <a:t>Ron Downs</a:t>
            </a:r>
          </a:p>
          <a:p>
            <a:pPr>
              <a:lnSpc>
                <a:spcPct val="90000"/>
              </a:lnSpc>
            </a:pPr>
            <a:r>
              <a:rPr lang="en-US" sz="1800" dirty="0"/>
              <a:t>General Counsel – SDAO</a:t>
            </a:r>
          </a:p>
          <a:p>
            <a:pPr>
              <a:lnSpc>
                <a:spcPct val="90000"/>
              </a:lnSpc>
            </a:pPr>
            <a:endParaRPr lang="en-US" sz="1800" dirty="0"/>
          </a:p>
          <a:p>
            <a:pPr>
              <a:lnSpc>
                <a:spcPct val="90000"/>
              </a:lnSpc>
            </a:pPr>
            <a:r>
              <a:rPr lang="en-US" sz="1800" dirty="0"/>
              <a:t>Monica Harrison</a:t>
            </a:r>
          </a:p>
          <a:p>
            <a:pPr>
              <a:lnSpc>
                <a:spcPct val="90000"/>
              </a:lnSpc>
            </a:pPr>
            <a:r>
              <a:rPr lang="en-US" sz="1800" dirty="0"/>
              <a:t>HR Manager - SDAO</a:t>
            </a:r>
            <a:endParaRPr lang="en-US" dirty="0"/>
          </a:p>
        </p:txBody>
      </p:sp>
    </p:spTree>
    <p:extLst>
      <p:ext uri="{BB962C8B-B14F-4D97-AF65-F5344CB8AC3E}">
        <p14:creationId xmlns:p14="http://schemas.microsoft.com/office/powerpoint/2010/main" val="406101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FC1F9D-3B62-4FE3-83B0-AE102330EF2E}"/>
              </a:ext>
            </a:extLst>
          </p:cNvPr>
          <p:cNvSpPr>
            <a:spLocks noGrp="1"/>
          </p:cNvSpPr>
          <p:nvPr>
            <p:ph type="title"/>
          </p:nvPr>
        </p:nvSpPr>
        <p:spPr>
          <a:xfrm>
            <a:off x="2231136" y="467418"/>
            <a:ext cx="7729728" cy="1188720"/>
          </a:xfrm>
          <a:solidFill>
            <a:srgbClr val="FFFFFF"/>
          </a:solidFill>
        </p:spPr>
        <p:txBody>
          <a:bodyPr>
            <a:normAutofit/>
          </a:bodyPr>
          <a:lstStyle/>
          <a:p>
            <a:r>
              <a:rPr lang="en-US"/>
              <a:t>Timeline</a:t>
            </a:r>
            <a:endParaRPr lang="en-US" dirty="0"/>
          </a:p>
        </p:txBody>
      </p:sp>
      <p:sp>
        <p:nvSpPr>
          <p:cNvPr id="15" name="Content Placeholder 2">
            <a:extLst>
              <a:ext uri="{FF2B5EF4-FFF2-40B4-BE49-F238E27FC236}">
                <a16:creationId xmlns:a16="http://schemas.microsoft.com/office/drawing/2014/main" id="{46EC8A6D-BDAF-4484-B356-A7E6457F7C33}"/>
              </a:ext>
            </a:extLst>
          </p:cNvPr>
          <p:cNvSpPr>
            <a:spLocks noGrp="1"/>
          </p:cNvSpPr>
          <p:nvPr>
            <p:ph idx="1"/>
          </p:nvPr>
        </p:nvSpPr>
        <p:spPr>
          <a:xfrm>
            <a:off x="1706062" y="2291262"/>
            <a:ext cx="8779512" cy="2879256"/>
          </a:xfrm>
        </p:spPr>
        <p:txBody>
          <a:bodyPr>
            <a:normAutofit/>
          </a:bodyPr>
          <a:lstStyle/>
          <a:p>
            <a:pPr marL="0" marR="0">
              <a:spcBef>
                <a:spcPts val="0"/>
              </a:spcBef>
              <a:spcAft>
                <a:spcPts val="0"/>
              </a:spcAft>
            </a:pPr>
            <a:r>
              <a:rPr lang="en-US" b="1"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9:00-@10:00 am</a:t>
            </a: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Deborah from HR Answers will provide a session on Emotional Intelligence</a:t>
            </a: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10:00-10:15 Break</a:t>
            </a: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10:15 am – Noon</a:t>
            </a: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Discussion</a:t>
            </a:r>
          </a:p>
          <a:p>
            <a:pPr marL="0" marR="0">
              <a:spcBef>
                <a:spcPts val="0"/>
              </a:spcBef>
              <a:spcAft>
                <a:spcPts val="0"/>
              </a:spcAft>
            </a:pP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Determine if we wish to reconvene after lunch to continue discussion</a:t>
            </a:r>
            <a:endParaRPr lang="en-US"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solidFill>
                <a:srgbClr val="404040"/>
              </a:solidFill>
            </a:endParaRPr>
          </a:p>
        </p:txBody>
      </p:sp>
    </p:spTree>
    <p:extLst>
      <p:ext uri="{BB962C8B-B14F-4D97-AF65-F5344CB8AC3E}">
        <p14:creationId xmlns:p14="http://schemas.microsoft.com/office/powerpoint/2010/main" val="355948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82AB1-5AF3-4358-9A6F-21227C6A8CDB}"/>
              </a:ext>
            </a:extLst>
          </p:cNvPr>
          <p:cNvSpPr>
            <a:spLocks noGrp="1"/>
          </p:cNvSpPr>
          <p:nvPr>
            <p:ph type="title"/>
          </p:nvPr>
        </p:nvSpPr>
        <p:spPr>
          <a:xfrm>
            <a:off x="993853" y="1604772"/>
            <a:ext cx="3648456" cy="3648456"/>
          </a:xfrm>
          <a:prstGeom prst="flowChartDocument">
            <a:avLst/>
          </a:prstGeom>
          <a:solidFill>
            <a:schemeClr val="accent2"/>
          </a:solidFill>
          <a:ln>
            <a:noFill/>
          </a:ln>
        </p:spPr>
        <p:txBody>
          <a:bodyPr vert="horz" lIns="182880" tIns="182880" rIns="182880" bIns="182880" rtlCol="0" anchor="ctr" anchorCtr="1">
            <a:normAutofit/>
          </a:bodyPr>
          <a:lstStyle/>
          <a:p>
            <a:r>
              <a:rPr lang="en-US" sz="3600">
                <a:solidFill>
                  <a:srgbClr val="FFFFFF"/>
                </a:solidFill>
              </a:rPr>
              <a:t>You may not be able to see everyone</a:t>
            </a:r>
          </a:p>
        </p:txBody>
      </p:sp>
      <p:sp>
        <p:nvSpPr>
          <p:cNvPr id="58" name="Flowchart: Document 57">
            <a:extLst>
              <a:ext uri="{FF2B5EF4-FFF2-40B4-BE49-F238E27FC236}">
                <a16:creationId xmlns:a16="http://schemas.microsoft.com/office/drawing/2014/main" id="{675206CB-6DC9-45BC-8396-75F288E967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1411" y="1442330"/>
            <a:ext cx="3973340" cy="3973340"/>
          </a:xfrm>
          <a:prstGeom prst="flowChartDocument">
            <a:avLst/>
          </a:prstGeom>
          <a:no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C21CBD78-9089-4233-914A-0B1B3D6809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18743" y="640080"/>
            <a:ext cx="5934456"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0D301245-8BD2-4F6D-B455-23A1C6D05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83335" y="802767"/>
            <a:ext cx="560527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6">
            <a:extLst>
              <a:ext uri="{FF2B5EF4-FFF2-40B4-BE49-F238E27FC236}">
                <a16:creationId xmlns:a16="http://schemas.microsoft.com/office/drawing/2014/main" id="{A2ABD8DC-278A-496C-B2A7-7B7A7D480978}"/>
              </a:ext>
            </a:extLst>
          </p:cNvPr>
          <p:cNvGraphicFramePr>
            <a:graphicFrameLocks noGrp="1"/>
          </p:cNvGraphicFramePr>
          <p:nvPr>
            <p:extLst>
              <p:ext uri="{D42A27DB-BD31-4B8C-83A1-F6EECF244321}">
                <p14:modId xmlns:p14="http://schemas.microsoft.com/office/powerpoint/2010/main" val="560144131"/>
              </p:ext>
            </p:extLst>
          </p:nvPr>
        </p:nvGraphicFramePr>
        <p:xfrm>
          <a:off x="5877017" y="954786"/>
          <a:ext cx="5388746" cy="4660328"/>
        </p:xfrm>
        <a:graphic>
          <a:graphicData uri="http://schemas.openxmlformats.org/drawingml/2006/table">
            <a:tbl>
              <a:tblPr>
                <a:noFill/>
                <a:tableStyleId>{5C22544A-7EE6-4342-B048-85BDC9FD1C3A}</a:tableStyleId>
              </a:tblPr>
              <a:tblGrid>
                <a:gridCol w="1839403">
                  <a:extLst>
                    <a:ext uri="{9D8B030D-6E8A-4147-A177-3AD203B41FA5}">
                      <a16:colId xmlns:a16="http://schemas.microsoft.com/office/drawing/2014/main" val="2606767080"/>
                    </a:ext>
                  </a:extLst>
                </a:gridCol>
                <a:gridCol w="3549343">
                  <a:extLst>
                    <a:ext uri="{9D8B030D-6E8A-4147-A177-3AD203B41FA5}">
                      <a16:colId xmlns:a16="http://schemas.microsoft.com/office/drawing/2014/main" val="4206575999"/>
                    </a:ext>
                  </a:extLst>
                </a:gridCol>
              </a:tblGrid>
              <a:tr h="340016">
                <a:tc>
                  <a:txBody>
                    <a:bodyPr/>
                    <a:lstStyle/>
                    <a:p>
                      <a:pPr algn="l" fontAlgn="ctr"/>
                      <a:r>
                        <a:rPr lang="en-US" sz="1600" u="none" strike="noStrike" cap="none" spc="0" dirty="0">
                          <a:solidFill>
                            <a:schemeClr val="tx1"/>
                          </a:solidFill>
                          <a:effectLst/>
                        </a:rPr>
                        <a:t>Adora Campbell</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9525" cap="flat" cmpd="sng" algn="ctr">
                      <a:solidFill>
                        <a:schemeClr val="tx1"/>
                      </a:solidFill>
                      <a:prstDash val="solid"/>
                    </a:lnT>
                    <a:lnB w="12700" cmpd="sng">
                      <a:noFill/>
                      <a:prstDash val="solid"/>
                    </a:lnB>
                    <a:noFill/>
                  </a:tcPr>
                </a:tc>
                <a:tc>
                  <a:txBody>
                    <a:bodyPr/>
                    <a:lstStyle/>
                    <a:p>
                      <a:pPr algn="l" fontAlgn="ctr"/>
                      <a:r>
                        <a:rPr lang="en-US" sz="1600" u="none" strike="noStrike" cap="none" spc="0" dirty="0">
                          <a:solidFill>
                            <a:schemeClr val="tx1"/>
                          </a:solidFill>
                          <a:effectLst/>
                        </a:rPr>
                        <a:t>Clackamas River Water</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9525" cap="flat" cmpd="sng" algn="ctr">
                      <a:solidFill>
                        <a:schemeClr val="tx1"/>
                      </a:solidFill>
                      <a:prstDash val="solid"/>
                    </a:lnT>
                    <a:lnB w="12700" cmpd="sng">
                      <a:noFill/>
                      <a:prstDash val="solid"/>
                    </a:lnB>
                    <a:noFill/>
                  </a:tcPr>
                </a:tc>
                <a:extLst>
                  <a:ext uri="{0D108BD9-81ED-4DB2-BD59-A6C34878D82A}">
                    <a16:rowId xmlns:a16="http://schemas.microsoft.com/office/drawing/2014/main" val="350832646"/>
                  </a:ext>
                </a:extLst>
              </a:tr>
              <a:tr h="549081">
                <a:tc>
                  <a:txBody>
                    <a:bodyPr/>
                    <a:lstStyle/>
                    <a:p>
                      <a:pPr algn="l" fontAlgn="ctr"/>
                      <a:r>
                        <a:rPr lang="en-US" sz="1600" u="none" strike="noStrike" cap="none" spc="0">
                          <a:solidFill>
                            <a:schemeClr val="tx1"/>
                          </a:solidFill>
                          <a:effectLst/>
                        </a:rPr>
                        <a:t>Aleah Binkowski-Burke</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Oak Lodge Water Services District</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899612783"/>
                  </a:ext>
                </a:extLst>
              </a:tr>
              <a:tr h="340016">
                <a:tc>
                  <a:txBody>
                    <a:bodyPr/>
                    <a:lstStyle/>
                    <a:p>
                      <a:pPr algn="l" fontAlgn="ctr"/>
                      <a:r>
                        <a:rPr lang="en-US" sz="1600" u="none" strike="noStrike" cap="none" spc="0">
                          <a:solidFill>
                            <a:schemeClr val="tx1"/>
                          </a:solidFill>
                          <a:effectLst/>
                        </a:rPr>
                        <a:t>Charmaine Vitek</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Port of Umpqua</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711714197"/>
                  </a:ext>
                </a:extLst>
              </a:tr>
              <a:tr h="340016">
                <a:tc>
                  <a:txBody>
                    <a:bodyPr/>
                    <a:lstStyle/>
                    <a:p>
                      <a:pPr algn="l" fontAlgn="ctr"/>
                      <a:r>
                        <a:rPr lang="en-US" sz="1600" u="none" strike="noStrike" cap="none" spc="0" dirty="0">
                          <a:solidFill>
                            <a:schemeClr val="tx1"/>
                          </a:solidFill>
                          <a:effectLst/>
                        </a:rPr>
                        <a:t>Chief Brian Huff</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Jefferson County Fire District # 1</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426000549"/>
                  </a:ext>
                </a:extLst>
              </a:tr>
              <a:tr h="340016">
                <a:tc>
                  <a:txBody>
                    <a:bodyPr/>
                    <a:lstStyle/>
                    <a:p>
                      <a:pPr algn="l" fontAlgn="ctr"/>
                      <a:r>
                        <a:rPr lang="en-US" sz="1600" u="none" strike="noStrike" cap="none" spc="0">
                          <a:solidFill>
                            <a:schemeClr val="tx1"/>
                          </a:solidFill>
                          <a:effectLst/>
                        </a:rPr>
                        <a:t>Cindy Wolff</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Sunrise Water Authority</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117122960"/>
                  </a:ext>
                </a:extLst>
              </a:tr>
              <a:tr h="340016">
                <a:tc>
                  <a:txBody>
                    <a:bodyPr/>
                    <a:lstStyle/>
                    <a:p>
                      <a:pPr algn="l" fontAlgn="ctr"/>
                      <a:r>
                        <a:rPr lang="en-US" sz="1600" u="none" strike="noStrike" cap="none" spc="0">
                          <a:solidFill>
                            <a:schemeClr val="tx1"/>
                          </a:solidFill>
                          <a:effectLst/>
                        </a:rPr>
                        <a:t>Gail Griffith</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Corbett Water District</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671987589"/>
                  </a:ext>
                </a:extLst>
              </a:tr>
              <a:tr h="340016">
                <a:tc>
                  <a:txBody>
                    <a:bodyPr/>
                    <a:lstStyle/>
                    <a:p>
                      <a:pPr algn="l" fontAlgn="ctr"/>
                      <a:r>
                        <a:rPr lang="en-US" sz="1600" u="none" strike="noStrike" cap="none" spc="0">
                          <a:solidFill>
                            <a:schemeClr val="tx1"/>
                          </a:solidFill>
                          <a:effectLst/>
                        </a:rPr>
                        <a:t>Ginny Hall</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Southern Coos Hospital</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4027207961"/>
                  </a:ext>
                </a:extLst>
              </a:tr>
              <a:tr h="340016">
                <a:tc>
                  <a:txBody>
                    <a:bodyPr/>
                    <a:lstStyle/>
                    <a:p>
                      <a:pPr algn="l" fontAlgn="ctr"/>
                      <a:r>
                        <a:rPr lang="en-US" sz="1600" u="none" strike="noStrike" cap="none" spc="0">
                          <a:solidFill>
                            <a:schemeClr val="tx1"/>
                          </a:solidFill>
                          <a:effectLst/>
                        </a:rPr>
                        <a:t>Holly Crosson </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Benton Soil and Water</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517532230"/>
                  </a:ext>
                </a:extLst>
              </a:tr>
              <a:tr h="340016">
                <a:tc>
                  <a:txBody>
                    <a:bodyPr/>
                    <a:lstStyle/>
                    <a:p>
                      <a:pPr algn="l" fontAlgn="ctr"/>
                      <a:r>
                        <a:rPr lang="en-US" sz="1600" u="none" strike="noStrike" cap="none" spc="0">
                          <a:solidFill>
                            <a:schemeClr val="tx1"/>
                          </a:solidFill>
                          <a:effectLst/>
                        </a:rPr>
                        <a:t>Holly Tavernier</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Lower Umpqua Hospital District</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549447042"/>
                  </a:ext>
                </a:extLst>
              </a:tr>
              <a:tr h="340016">
                <a:tc>
                  <a:txBody>
                    <a:bodyPr/>
                    <a:lstStyle/>
                    <a:p>
                      <a:pPr algn="l" fontAlgn="ctr"/>
                      <a:r>
                        <a:rPr lang="en-US" sz="1600" u="none" strike="noStrike" cap="none" spc="0">
                          <a:solidFill>
                            <a:schemeClr val="tx1"/>
                          </a:solidFill>
                          <a:effectLst/>
                        </a:rPr>
                        <a:t>Jessica Gibson</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Klamath 911</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306782314"/>
                  </a:ext>
                </a:extLst>
              </a:tr>
              <a:tr h="340016">
                <a:tc>
                  <a:txBody>
                    <a:bodyPr/>
                    <a:lstStyle/>
                    <a:p>
                      <a:pPr algn="l" fontAlgn="ctr"/>
                      <a:r>
                        <a:rPr lang="en-US" sz="1600" u="none" strike="noStrike" cap="none" spc="0">
                          <a:solidFill>
                            <a:schemeClr val="tx1"/>
                          </a:solidFill>
                          <a:effectLst/>
                        </a:rPr>
                        <a:t>Jody Hathaway</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Emergency Communications of S OR</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214259696"/>
                  </a:ext>
                </a:extLst>
              </a:tr>
              <a:tr h="340016">
                <a:tc>
                  <a:txBody>
                    <a:bodyPr/>
                    <a:lstStyle/>
                    <a:p>
                      <a:pPr algn="l" fontAlgn="ctr"/>
                      <a:r>
                        <a:rPr lang="en-US" sz="1600" u="none" strike="noStrike" cap="none" spc="0">
                          <a:solidFill>
                            <a:schemeClr val="tx1"/>
                          </a:solidFill>
                          <a:effectLst/>
                        </a:rPr>
                        <a:t>Kasey Skaar</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a:solidFill>
                            <a:schemeClr val="tx1"/>
                          </a:solidFill>
                          <a:effectLst/>
                        </a:rPr>
                        <a:t>Jefferson County Fire District # 1</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504358044"/>
                  </a:ext>
                </a:extLst>
              </a:tr>
              <a:tr h="340016">
                <a:tc>
                  <a:txBody>
                    <a:bodyPr/>
                    <a:lstStyle/>
                    <a:p>
                      <a:pPr algn="l" fontAlgn="ctr"/>
                      <a:r>
                        <a:rPr lang="en-US" sz="1600" u="none" strike="noStrike" cap="none" spc="0">
                          <a:solidFill>
                            <a:schemeClr val="tx1"/>
                          </a:solidFill>
                          <a:effectLst/>
                        </a:rPr>
                        <a:t>Kat Ricker</a:t>
                      </a:r>
                      <a:endParaRPr lang="en-US" sz="1600" b="0" i="0" u="none" strike="noStrike" cap="none" spc="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tc>
                  <a:txBody>
                    <a:bodyPr/>
                    <a:lstStyle/>
                    <a:p>
                      <a:pPr algn="l" fontAlgn="ctr"/>
                      <a:r>
                        <a:rPr lang="en-US" sz="1600" u="none" strike="noStrike" cap="none" spc="0" dirty="0" err="1">
                          <a:solidFill>
                            <a:schemeClr val="tx1"/>
                          </a:solidFill>
                          <a:effectLst/>
                        </a:rPr>
                        <a:t>Chehalem</a:t>
                      </a:r>
                      <a:r>
                        <a:rPr lang="en-US" sz="1600" u="none" strike="noStrike" cap="none" spc="0" dirty="0">
                          <a:solidFill>
                            <a:schemeClr val="tx1"/>
                          </a:solidFill>
                          <a:effectLst/>
                        </a:rPr>
                        <a:t> Park &amp; Recreation District </a:t>
                      </a:r>
                      <a:endParaRPr lang="en-US" sz="1600" b="0" i="0" u="none" strike="noStrike" cap="none" spc="0" dirty="0">
                        <a:solidFill>
                          <a:schemeClr val="tx1"/>
                        </a:solidFill>
                        <a:effectLst/>
                        <a:latin typeface="Calibri" panose="020F0502020204030204" pitchFamily="34" charset="0"/>
                      </a:endParaRPr>
                    </a:p>
                  </a:txBody>
                  <a:tcPr marL="0" marR="3704" marT="21336" marB="7112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478184798"/>
                  </a:ext>
                </a:extLst>
              </a:tr>
            </a:tbl>
          </a:graphicData>
        </a:graphic>
      </p:graphicFrame>
    </p:spTree>
    <p:extLst>
      <p:ext uri="{BB962C8B-B14F-4D97-AF65-F5344CB8AC3E}">
        <p14:creationId xmlns:p14="http://schemas.microsoft.com/office/powerpoint/2010/main" val="272167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EAF50326-6478-45B6-8E6E-02F136CA7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5963"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D5199E-8077-4D24-8425-1FA23E01A37C}"/>
              </a:ext>
            </a:extLst>
          </p:cNvPr>
          <p:cNvSpPr>
            <a:spLocks noGrp="1"/>
          </p:cNvSpPr>
          <p:nvPr>
            <p:ph type="title"/>
          </p:nvPr>
        </p:nvSpPr>
        <p:spPr>
          <a:xfrm>
            <a:off x="637889" y="2893470"/>
            <a:ext cx="2787467" cy="1071062"/>
          </a:xfrm>
        </p:spPr>
        <p:txBody>
          <a:bodyPr vert="horz" lIns="182880" tIns="182880" rIns="182880" bIns="182880" rtlCol="0" anchor="ctr">
            <a:normAutofit/>
          </a:bodyPr>
          <a:lstStyle/>
          <a:p>
            <a:r>
              <a:rPr lang="en-US" sz="1700"/>
              <a:t>But there are a lot of us here today</a:t>
            </a:r>
          </a:p>
        </p:txBody>
      </p:sp>
      <p:sp>
        <p:nvSpPr>
          <p:cNvPr id="29" name="Rectangle 28">
            <a:extLst>
              <a:ext uri="{FF2B5EF4-FFF2-40B4-BE49-F238E27FC236}">
                <a16:creationId xmlns:a16="http://schemas.microsoft.com/office/drawing/2014/main" id="{DF61FC49-3E2D-4969-94A0-B0C49108FE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04519" y="640080"/>
            <a:ext cx="6847401"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8CC882F2-41B8-4EBD-9DF4-3005A19E5F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80008" y="806357"/>
            <a:ext cx="6508844"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0FAF4EF5-4A2C-4351-8854-9055D16DDB72}"/>
              </a:ext>
            </a:extLst>
          </p:cNvPr>
          <p:cNvGraphicFramePr>
            <a:graphicFrameLocks noGrp="1"/>
          </p:cNvGraphicFramePr>
          <p:nvPr>
            <p:ph idx="1"/>
            <p:extLst>
              <p:ext uri="{D42A27DB-BD31-4B8C-83A1-F6EECF244321}">
                <p14:modId xmlns:p14="http://schemas.microsoft.com/office/powerpoint/2010/main" val="329295308"/>
              </p:ext>
            </p:extLst>
          </p:nvPr>
        </p:nvGraphicFramePr>
        <p:xfrm>
          <a:off x="5082139" y="1036020"/>
          <a:ext cx="6142122" cy="4469296"/>
        </p:xfrm>
        <a:graphic>
          <a:graphicData uri="http://schemas.openxmlformats.org/drawingml/2006/table">
            <a:tbl>
              <a:tblPr/>
              <a:tblGrid>
                <a:gridCol w="1893257">
                  <a:extLst>
                    <a:ext uri="{9D8B030D-6E8A-4147-A177-3AD203B41FA5}">
                      <a16:colId xmlns:a16="http://schemas.microsoft.com/office/drawing/2014/main" val="4195174056"/>
                    </a:ext>
                  </a:extLst>
                </a:gridCol>
                <a:gridCol w="4248865">
                  <a:extLst>
                    <a:ext uri="{9D8B030D-6E8A-4147-A177-3AD203B41FA5}">
                      <a16:colId xmlns:a16="http://schemas.microsoft.com/office/drawing/2014/main" val="2122258338"/>
                    </a:ext>
                  </a:extLst>
                </a:gridCol>
              </a:tblGrid>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Lillee Rodriguez</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Philomath Fire and Rescue</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1750350105"/>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Linda Lovett</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Benton SWCD</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2317448639"/>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Lindsay Nelson</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EMSWCD</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1015958079"/>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Malyssa Legg</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Columbia SWCD</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2643589128"/>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Marcus Runkle</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Sunset Empire Park and Rec.</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3831065094"/>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Pami Boomer</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Port of Tillamook Bay</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881015270"/>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Stacy Maxwell</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Jackson County Fire District #3</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4185877515"/>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Susan Shepard</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Polk County Fire District No.1</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4272654928"/>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Tabatha Welch</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Tillamook County Transportation District</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2480550551"/>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Tracy Olmedo</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Multnomah County Drainage District</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3932012848"/>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Trish Lutgen</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Aumsville Rural Fire District</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2680814629"/>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Valerie Maynard</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Grant County 9-1-1</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3188254931"/>
                  </a:ext>
                </a:extLst>
              </a:tr>
              <a:tr h="343792">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Wendy Patterson</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tc>
                  <a:txBody>
                    <a:bodyPr/>
                    <a:lstStyle/>
                    <a:p>
                      <a:pPr algn="l" fontAlgn="ctr">
                        <a:spcBef>
                          <a:spcPts val="0"/>
                        </a:spcBef>
                        <a:spcAft>
                          <a:spcPts val="0"/>
                        </a:spcAft>
                      </a:pPr>
                      <a:r>
                        <a:rPr lang="en-US" sz="2000" b="0" i="0" u="none" strike="noStrike">
                          <a:solidFill>
                            <a:srgbClr val="000000"/>
                          </a:solidFill>
                          <a:effectLst/>
                          <a:latin typeface="Calibri" panose="020F0502020204030204" pitchFamily="34" charset="0"/>
                        </a:rPr>
                        <a:t>MetComm 911</a:t>
                      </a:r>
                      <a:endParaRPr lang="en-US" sz="3100" b="0" i="0" u="none" strike="noStrike">
                        <a:effectLst/>
                        <a:latin typeface="Arial" panose="020B0604020202020204" pitchFamily="34" charset="0"/>
                      </a:endParaRPr>
                    </a:p>
                  </a:txBody>
                  <a:tcPr marL="8230" marR="8230" marT="8230" marB="0" anchor="ctr">
                    <a:lnL>
                      <a:noFill/>
                    </a:lnL>
                    <a:lnR>
                      <a:noFill/>
                    </a:lnR>
                    <a:lnT>
                      <a:noFill/>
                    </a:lnT>
                    <a:lnB>
                      <a:noFill/>
                    </a:lnB>
                  </a:tcPr>
                </a:tc>
                <a:extLst>
                  <a:ext uri="{0D108BD9-81ED-4DB2-BD59-A6C34878D82A}">
                    <a16:rowId xmlns:a16="http://schemas.microsoft.com/office/drawing/2014/main" val="3455257061"/>
                  </a:ext>
                </a:extLst>
              </a:tr>
            </a:tbl>
          </a:graphicData>
        </a:graphic>
      </p:graphicFrame>
    </p:spTree>
    <p:extLst>
      <p:ext uri="{BB962C8B-B14F-4D97-AF65-F5344CB8AC3E}">
        <p14:creationId xmlns:p14="http://schemas.microsoft.com/office/powerpoint/2010/main" val="414795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8FE60-E0E1-465A-8905-764DBA05AF96}"/>
              </a:ext>
            </a:extLst>
          </p:cNvPr>
          <p:cNvSpPr>
            <a:spLocks noGrp="1"/>
          </p:cNvSpPr>
          <p:nvPr>
            <p:ph type="title"/>
          </p:nvPr>
        </p:nvSpPr>
        <p:spPr>
          <a:xfrm>
            <a:off x="6900672" y="978776"/>
            <a:ext cx="4486656" cy="1174991"/>
          </a:xfrm>
          <a:prstGeom prst="ellipse">
            <a:avLst/>
          </a:prstGeom>
        </p:spPr>
        <p:txBody>
          <a:bodyPr>
            <a:normAutofit/>
          </a:bodyPr>
          <a:lstStyle/>
          <a:p>
            <a:r>
              <a:rPr lang="en-US" sz="1500"/>
              <a:t>Christian’s job today</a:t>
            </a:r>
          </a:p>
        </p:txBody>
      </p:sp>
      <p:pic>
        <p:nvPicPr>
          <p:cNvPr id="5" name="Picture 4" descr="A picture containing whiteboard&#10;&#10;Description automatically generated">
            <a:extLst>
              <a:ext uri="{FF2B5EF4-FFF2-40B4-BE49-F238E27FC236}">
                <a16:creationId xmlns:a16="http://schemas.microsoft.com/office/drawing/2014/main" id="{420DB93E-B62D-4FF6-9F3A-2D31FB822760}"/>
              </a:ext>
            </a:extLst>
          </p:cNvPr>
          <p:cNvPicPr>
            <a:picLocks noChangeAspect="1"/>
          </p:cNvPicPr>
          <p:nvPr/>
        </p:nvPicPr>
        <p:blipFill rotWithShape="1">
          <a:blip r:embed="rId2"/>
          <a:srcRect r="11247" b="-1"/>
          <a:stretch/>
        </p:blipFill>
        <p:spPr>
          <a:xfrm>
            <a:off x="20" y="10"/>
            <a:ext cx="6086621" cy="6857990"/>
          </a:xfrm>
          <a:prstGeom prst="rect">
            <a:avLst/>
          </a:prstGeom>
        </p:spPr>
      </p:pic>
      <p:sp>
        <p:nvSpPr>
          <p:cNvPr id="3" name="Content Placeholder 2">
            <a:extLst>
              <a:ext uri="{FF2B5EF4-FFF2-40B4-BE49-F238E27FC236}">
                <a16:creationId xmlns:a16="http://schemas.microsoft.com/office/drawing/2014/main" id="{2ACC26EE-B385-4A57-8EFD-A1EF9C29A836}"/>
              </a:ext>
            </a:extLst>
          </p:cNvPr>
          <p:cNvSpPr>
            <a:spLocks noGrp="1"/>
          </p:cNvSpPr>
          <p:nvPr>
            <p:ph idx="1"/>
          </p:nvPr>
        </p:nvSpPr>
        <p:spPr>
          <a:xfrm>
            <a:off x="6900672" y="2640692"/>
            <a:ext cx="4486656" cy="3255252"/>
          </a:xfrm>
        </p:spPr>
        <p:txBody>
          <a:bodyPr>
            <a:normAutofit/>
          </a:bodyPr>
          <a:lstStyle/>
          <a:p>
            <a:r>
              <a:rPr lang="en-US" dirty="0"/>
              <a:t>Assist in moderating</a:t>
            </a:r>
          </a:p>
          <a:p>
            <a:r>
              <a:rPr lang="en-US" dirty="0"/>
              <a:t>Describe the process (hands up!)</a:t>
            </a:r>
          </a:p>
          <a:p>
            <a:r>
              <a:rPr lang="en-US" dirty="0"/>
              <a:t>Assist facilitating open discussion</a:t>
            </a:r>
          </a:p>
          <a:p>
            <a:r>
              <a:rPr lang="en-US" dirty="0"/>
              <a:t>Chat box</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947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866FF9-A729-45F0-A163-10E89E871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5B3BED-9807-45EB-855E-C2B35AC5AFE4}"/>
              </a:ext>
            </a:extLst>
          </p:cNvPr>
          <p:cNvSpPr>
            <a:spLocks noGrp="1"/>
          </p:cNvSpPr>
          <p:nvPr>
            <p:ph type="title"/>
          </p:nvPr>
        </p:nvSpPr>
        <p:spPr>
          <a:xfrm>
            <a:off x="640080" y="2681105"/>
            <a:ext cx="3401568" cy="1495794"/>
          </a:xfrm>
          <a:solidFill>
            <a:srgbClr val="FFFFFF"/>
          </a:solidFill>
          <a:ln>
            <a:solidFill>
              <a:srgbClr val="262626"/>
            </a:solidFill>
          </a:ln>
        </p:spPr>
        <p:txBody>
          <a:bodyPr>
            <a:normAutofit/>
          </a:bodyPr>
          <a:lstStyle/>
          <a:p>
            <a:r>
              <a:rPr lang="en-US" dirty="0"/>
              <a:t>Your job today</a:t>
            </a:r>
          </a:p>
        </p:txBody>
      </p:sp>
      <p:sp useBgFill="1">
        <p:nvSpPr>
          <p:cNvPr id="11" name="Rectangle 10">
            <a:extLst>
              <a:ext uri="{FF2B5EF4-FFF2-40B4-BE49-F238E27FC236}">
                <a16:creationId xmlns:a16="http://schemas.microsoft.com/office/drawing/2014/main" id="{A804366F-2366-4688-98E7-B101C7BC61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51D44C8F-7163-4211-B2B0-E8B95A2CA36B}"/>
              </a:ext>
            </a:extLst>
          </p:cNvPr>
          <p:cNvGraphicFramePr>
            <a:graphicFrameLocks noGrp="1"/>
          </p:cNvGraphicFramePr>
          <p:nvPr>
            <p:ph idx="1"/>
            <p:extLst>
              <p:ext uri="{D42A27DB-BD31-4B8C-83A1-F6EECF244321}">
                <p14:modId xmlns:p14="http://schemas.microsoft.com/office/powerpoint/2010/main" val="2923934640"/>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491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2D2ED89-5AE9-4E9E-B74C-07803A862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BD3E2B-3EB7-4016-9C96-A6DCCFA5BDA3}"/>
              </a:ext>
            </a:extLst>
          </p:cNvPr>
          <p:cNvSpPr>
            <a:spLocks noGrp="1"/>
          </p:cNvSpPr>
          <p:nvPr>
            <p:ph type="title"/>
          </p:nvPr>
        </p:nvSpPr>
        <p:spPr>
          <a:xfrm>
            <a:off x="1761066" y="964692"/>
            <a:ext cx="8669868" cy="1188720"/>
          </a:xfrm>
          <a:solidFill>
            <a:srgbClr val="FFFFFF"/>
          </a:solidFill>
          <a:ln>
            <a:solidFill>
              <a:srgbClr val="404040"/>
            </a:solidFill>
          </a:ln>
        </p:spPr>
        <p:txBody>
          <a:bodyPr>
            <a:normAutofit/>
          </a:bodyPr>
          <a:lstStyle/>
          <a:p>
            <a:r>
              <a:rPr lang="en-US">
                <a:solidFill>
                  <a:srgbClr val="404040"/>
                </a:solidFill>
              </a:rPr>
              <a:t>A little fun</a:t>
            </a:r>
          </a:p>
        </p:txBody>
      </p:sp>
      <p:sp>
        <p:nvSpPr>
          <p:cNvPr id="3" name="Content Placeholder 2">
            <a:extLst>
              <a:ext uri="{FF2B5EF4-FFF2-40B4-BE49-F238E27FC236}">
                <a16:creationId xmlns:a16="http://schemas.microsoft.com/office/drawing/2014/main" id="{5BCDD041-C6A3-4159-B065-11FCA9F8DFFC}"/>
              </a:ext>
            </a:extLst>
          </p:cNvPr>
          <p:cNvSpPr>
            <a:spLocks noGrp="1"/>
          </p:cNvSpPr>
          <p:nvPr>
            <p:ph idx="1"/>
          </p:nvPr>
        </p:nvSpPr>
        <p:spPr>
          <a:xfrm>
            <a:off x="3238831" y="2638044"/>
            <a:ext cx="5714338" cy="3101983"/>
          </a:xfrm>
        </p:spPr>
        <p:txBody>
          <a:bodyPr>
            <a:normAutofit lnSpcReduction="10000"/>
          </a:bodyPr>
          <a:lstStyle/>
          <a:p>
            <a:r>
              <a:rPr lang="en-US" dirty="0"/>
              <a:t>Mixed into our day we will have a Virtual Scavenger Hunt!</a:t>
            </a:r>
          </a:p>
          <a:p>
            <a:r>
              <a:rPr lang="en-US" dirty="0"/>
              <a:t>Randomly you will see a slide come up with the item you need to go find in your home/office/neighborhood/under your desk and bring to your camera and show us all!</a:t>
            </a:r>
          </a:p>
          <a:p>
            <a:r>
              <a:rPr lang="en-US" dirty="0"/>
              <a:t>For those of you who are not on camera but want to participate, you can text me a picture to 208.316.2923  Please include you name in the text!</a:t>
            </a:r>
          </a:p>
          <a:p>
            <a:endParaRPr lang="en-US" dirty="0"/>
          </a:p>
          <a:p>
            <a:r>
              <a:rPr lang="en-US" dirty="0"/>
              <a:t>Just for a little fun – and get us out of our seats a bit.</a:t>
            </a:r>
          </a:p>
        </p:txBody>
      </p:sp>
    </p:spTree>
    <p:extLst>
      <p:ext uri="{BB962C8B-B14F-4D97-AF65-F5344CB8AC3E}">
        <p14:creationId xmlns:p14="http://schemas.microsoft.com/office/powerpoint/2010/main" val="113499144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1106</Words>
  <Application>Microsoft Office PowerPoint</Application>
  <PresentationFormat>Widescreen</PresentationFormat>
  <Paragraphs>161</Paragraphs>
  <Slides>20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Gill Sans MT</vt:lpstr>
      <vt:lpstr>Symbol</vt:lpstr>
      <vt:lpstr>Parcel</vt:lpstr>
      <vt:lpstr>2020 SDAO HR Alliance VIRTUAL Roundtable</vt:lpstr>
      <vt:lpstr>WELCOME</vt:lpstr>
      <vt:lpstr>Hosts for today</vt:lpstr>
      <vt:lpstr>Timeline</vt:lpstr>
      <vt:lpstr>You may not be able to see everyone</vt:lpstr>
      <vt:lpstr>But there are a lot of us here today</vt:lpstr>
      <vt:lpstr>Christian’s job today</vt:lpstr>
      <vt:lpstr>Your job today</vt:lpstr>
      <vt:lpstr>A little fun</vt:lpstr>
      <vt:lpstr>Scavenger hunt item 1 – Go find and bring to the camera</vt:lpstr>
      <vt:lpstr>Let’s get started</vt:lpstr>
      <vt:lpstr>Scavenger hunt item 2 - Go find and bring to the camera</vt:lpstr>
      <vt:lpstr>Topics submitted for discussion</vt:lpstr>
      <vt:lpstr>TOPICS</vt:lpstr>
      <vt:lpstr>Scavenger hunt item 3 - Go find and bring to the camera</vt:lpstr>
      <vt:lpstr>Topics</vt:lpstr>
      <vt:lpstr>Scavenger hunt item 4 - Go find and bring to the camera</vt:lpstr>
      <vt:lpstr>Topics</vt:lpstr>
      <vt:lpstr>Scavenger hunt item 5 - Go find and bring to the camera</vt:lpstr>
      <vt:lpstr>SDAO hr alliance - announcements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SDAO HR Alliance VIRTUAL Roundtable</dc:title>
  <dc:creator>Monica Harrison</dc:creator>
  <cp:lastModifiedBy>Monica Harrison</cp:lastModifiedBy>
  <cp:revision>5</cp:revision>
  <dcterms:created xsi:type="dcterms:W3CDTF">2020-10-12T16:14:07Z</dcterms:created>
  <dcterms:modified xsi:type="dcterms:W3CDTF">2020-10-13T16:00:43Z</dcterms:modified>
</cp:coreProperties>
</file>